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12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行草.jpg"/>
          <p:cNvPicPr preferRelativeResize="0">
            <a:picLocks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6143644"/>
            <a:ext cx="1800000" cy="630000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EFF20-C41D-4FCA-9362-F40F1A710EA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6BE6E-EF68-4050-AB71-4008E96FA64B}" type="datetimeFigureOut">
              <a:rPr lang="zh-TW" altLang="en-US" smtClean="0"/>
              <a:t>2011/6/3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1DD00-47FE-4D46-A1B9-5586EB4793E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F:\2011-04-14&#21488;&#22823;&#35611;&#24231;&#25945;&#25480;&#28436;&#35611;\Kuroshio%20turbine&#19977;&#32068;.avi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p.edu/catalog/12987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54A0BD-EAEB-4018-89AB-F4F3B5B05F45}" type="slidenum">
              <a:rPr lang="zh-TW" altLang="en-US" smtClean="0"/>
              <a:pPr>
                <a:defRPr/>
              </a:pPr>
              <a:t>1</a:t>
            </a:fld>
            <a:endParaRPr lang="zh-TW" altLang="en-US" dirty="0"/>
          </a:p>
        </p:txBody>
      </p:sp>
      <p:pic>
        <p:nvPicPr>
          <p:cNvPr id="18435" name="圖片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836613"/>
            <a:ext cx="828040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/>
          <p:cNvSpPr>
            <a:spLocks noGrp="1"/>
          </p:cNvSpPr>
          <p:nvPr>
            <p:ph type="title" idx="4294967295"/>
          </p:nvPr>
        </p:nvSpPr>
        <p:spPr>
          <a:xfrm>
            <a:off x="414338" y="28575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zh-TW" sz="2800" dirty="0" err="1" smtClean="0">
                <a:solidFill>
                  <a:srgbClr val="0349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Kuroshio</a:t>
            </a:r>
            <a:r>
              <a:rPr lang="en-US" altLang="zh-TW" sz="2800" dirty="0" smtClean="0">
                <a:solidFill>
                  <a:srgbClr val="0349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 Power Plants</a:t>
            </a:r>
            <a:r>
              <a:rPr lang="en-US" altLang="zh-TW" dirty="0" smtClean="0">
                <a:solidFill>
                  <a:srgbClr val="0349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/>
            </a:r>
            <a:br>
              <a:rPr lang="en-US" altLang="zh-TW" dirty="0" smtClean="0">
                <a:solidFill>
                  <a:srgbClr val="0349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</a:br>
            <a:r>
              <a:rPr lang="en-US" altLang="zh-TW" sz="3600" dirty="0" smtClean="0">
                <a:solidFill>
                  <a:srgbClr val="0349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A Turbine-Cluster</a:t>
            </a:r>
            <a:endParaRPr sz="3600" dirty="0" smtClean="0">
              <a:solidFill>
                <a:srgbClr val="03495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pic>
        <p:nvPicPr>
          <p:cNvPr id="29699" name="Picture 1" descr="C:\Users\falin\Desktop\海底平台_平面化201007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8038" y="1628775"/>
            <a:ext cx="5111750" cy="435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323850" y="1557338"/>
            <a:ext cx="295275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274D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THEMES: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Resources Survey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Turbines + Generators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Power Plant Engineering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Operation + Maintenance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Risk + Reliability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Environment</a:t>
            </a:r>
          </a:p>
          <a:p>
            <a:pPr marL="266700" indent="-266700">
              <a:buFont typeface="+mj-lt"/>
              <a:buAutoNum type="arabicPeriod"/>
              <a:defRPr/>
            </a:pPr>
            <a:r>
              <a:rPr lang="en-US" altLang="zh-TW" dirty="0">
                <a:solidFill>
                  <a:srgbClr val="FF0000"/>
                </a:solidFill>
              </a:rPr>
              <a:t>Cost Sensitivity</a:t>
            </a:r>
          </a:p>
          <a:p>
            <a:pPr>
              <a:defRPr/>
            </a:pPr>
            <a:r>
              <a:rPr lang="en-US" altLang="zh-TW" sz="2400" dirty="0">
                <a:solidFill>
                  <a:srgbClr val="274D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GOAL:</a:t>
            </a:r>
          </a:p>
          <a:p>
            <a:pPr>
              <a:defRPr/>
            </a:pPr>
            <a:r>
              <a:rPr lang="en-US" altLang="zh-TW" dirty="0"/>
              <a:t>To Build </a:t>
            </a:r>
          </a:p>
          <a:p>
            <a:pPr>
              <a:defRPr/>
            </a:pPr>
            <a:r>
              <a:rPr lang="en-US" altLang="zh-TW" dirty="0"/>
              <a:t>30MW pilot plant</a:t>
            </a:r>
          </a:p>
          <a:p>
            <a:pPr>
              <a:defRPr/>
            </a:pPr>
            <a:r>
              <a:rPr lang="en-US" altLang="zh-TW" dirty="0"/>
              <a:t>10GW  commercial </a:t>
            </a:r>
            <a:r>
              <a:rPr lang="en-US" altLang="zh-TW" dirty="0" smtClean="0"/>
              <a:t>Plants</a:t>
            </a:r>
            <a:endParaRPr lang="zh-TW" altLang="en-US" dirty="0"/>
          </a:p>
        </p:txBody>
      </p:sp>
      <p:pic>
        <p:nvPicPr>
          <p:cNvPr id="5" name="Kuroshio turbine三組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203848" y="1628800"/>
            <a:ext cx="5616624" cy="4355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各類發電技術之外部成本</a:t>
            </a:r>
            <a:r>
              <a:rPr lang="en-US" altLang="zh-TW" b="1" dirty="0" smtClean="0">
                <a:solidFill>
                  <a:srgbClr val="0070C0"/>
                </a:solidFill>
              </a:rPr>
              <a:t>: </a:t>
            </a:r>
            <a:r>
              <a:rPr lang="zh-TW" altLang="en-US" b="1" dirty="0" smtClean="0">
                <a:solidFill>
                  <a:srgbClr val="0070C0"/>
                </a:solidFill>
              </a:rPr>
              <a:t>歐盟地區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259632" y="1556792"/>
          <a:ext cx="6605081" cy="1814919"/>
        </p:xfrm>
        <a:graphic>
          <a:graphicData uri="http://schemas.openxmlformats.org/drawingml/2006/table">
            <a:tbl>
              <a:tblPr/>
              <a:tblGrid>
                <a:gridCol w="1008112"/>
                <a:gridCol w="1008112"/>
                <a:gridCol w="1152128"/>
                <a:gridCol w="1080120"/>
                <a:gridCol w="1080120"/>
                <a:gridCol w="1276489"/>
              </a:tblGrid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褐煤</a:t>
                      </a:r>
                      <a:endParaRPr lang="zh-TW" sz="18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硬煤</a:t>
                      </a:r>
                      <a:endParaRPr lang="zh-TW" sz="1800" b="1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油</a:t>
                      </a:r>
                      <a:endParaRPr lang="zh-TW" sz="1800" b="1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油</a:t>
                      </a:r>
                      <a:r>
                        <a:rPr lang="en-US" sz="1800" b="1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+CC</a:t>
                      </a:r>
                      <a:endParaRPr lang="zh-TW" sz="18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天然氣</a:t>
                      </a:r>
                      <a:endParaRPr lang="zh-TW" sz="1800" b="1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天然氣</a:t>
                      </a:r>
                      <a:r>
                        <a:rPr lang="en-US" sz="1800" b="1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+CC</a:t>
                      </a:r>
                      <a:endParaRPr lang="zh-TW" sz="1800" b="1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3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5.8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4.1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4.9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1.6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1.6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1</a:t>
                      </a:r>
                      <a:endParaRPr lang="zh-TW" sz="1600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7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新細明體"/>
                        </a:rPr>
                        <a:t>核能</a:t>
                      </a:r>
                      <a:endParaRPr lang="en-US" altLang="zh-TW" sz="1800" b="1" kern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新細明體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新細明體"/>
                        </a:rPr>
                        <a:t>(</a:t>
                      </a:r>
                      <a:r>
                        <a:rPr lang="en-US" sz="1800" b="1" kern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新細明體"/>
                        </a:rPr>
                        <a:t>LWR)</a:t>
                      </a:r>
                      <a:endParaRPr lang="zh-TW" sz="1800" b="1" kern="1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新細明體"/>
                        </a:rPr>
                        <a:t>核能</a:t>
                      </a:r>
                      <a:r>
                        <a:rPr lang="en-US" sz="1800" b="1" kern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新細明體"/>
                        </a:rPr>
                        <a:t>(PWR)</a:t>
                      </a:r>
                      <a:endParaRPr lang="zh-TW" sz="1800" b="1" kern="1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水力</a:t>
                      </a:r>
                      <a:endParaRPr lang="en-US" altLang="zh-TW" sz="1800" b="1" kern="0" dirty="0" smtClean="0">
                        <a:solidFill>
                          <a:srgbClr val="008E40"/>
                        </a:solidFill>
                        <a:latin typeface="+mn-lt"/>
                        <a:ea typeface="+mn-ea"/>
                        <a:cs typeface="新細明體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(</a:t>
                      </a:r>
                      <a:r>
                        <a:rPr lang="zh-TW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阿爾卑斯山</a:t>
                      </a:r>
                      <a:r>
                        <a:rPr lang="en-US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)</a:t>
                      </a:r>
                      <a:endParaRPr lang="zh-TW" sz="1400" b="1" kern="100" dirty="0">
                        <a:solidFill>
                          <a:srgbClr val="008E4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太陽</a:t>
                      </a:r>
                      <a:r>
                        <a:rPr lang="zh-TW" sz="18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光電</a:t>
                      </a:r>
                      <a:endParaRPr lang="en-US" altLang="zh-TW" sz="1800" b="1" kern="0" dirty="0" smtClean="0">
                        <a:solidFill>
                          <a:srgbClr val="008E40"/>
                        </a:solidFill>
                        <a:latin typeface="+mn-lt"/>
                        <a:ea typeface="+mn-ea"/>
                        <a:cs typeface="新細明體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(</a:t>
                      </a:r>
                      <a:r>
                        <a:rPr lang="zh-TW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南歐</a:t>
                      </a:r>
                      <a:r>
                        <a:rPr lang="en-US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)</a:t>
                      </a:r>
                      <a:endParaRPr lang="zh-TW" sz="1400" b="1" kern="100" dirty="0">
                        <a:solidFill>
                          <a:srgbClr val="008E4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陸域風力</a:t>
                      </a:r>
                      <a:r>
                        <a:rPr lang="en-US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(800kW)</a:t>
                      </a:r>
                      <a:endParaRPr lang="zh-TW" sz="1400" b="1" kern="100" dirty="0">
                        <a:solidFill>
                          <a:srgbClr val="008E4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離岸</a:t>
                      </a:r>
                      <a:r>
                        <a:rPr lang="zh-TW" sz="18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風力</a:t>
                      </a:r>
                      <a:endParaRPr lang="en-US" altLang="zh-TW" sz="1800" b="1" kern="0" dirty="0" smtClean="0">
                        <a:solidFill>
                          <a:srgbClr val="008E40"/>
                        </a:solidFill>
                        <a:latin typeface="+mn-lt"/>
                        <a:ea typeface="+mn-ea"/>
                        <a:cs typeface="新細明體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0" dirty="0" smtClean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(</a:t>
                      </a:r>
                      <a:r>
                        <a:rPr lang="en-US" sz="1400" b="1" kern="0" dirty="0">
                          <a:solidFill>
                            <a:srgbClr val="008E40"/>
                          </a:solidFill>
                          <a:latin typeface="+mn-lt"/>
                          <a:ea typeface="+mn-ea"/>
                          <a:cs typeface="新細明體"/>
                        </a:rPr>
                        <a:t>2MW)</a:t>
                      </a:r>
                      <a:endParaRPr lang="zh-TW" sz="1400" b="1" kern="100" dirty="0">
                        <a:solidFill>
                          <a:srgbClr val="008E4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7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0.25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0.25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0.1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0.3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0.15</a:t>
                      </a:r>
                      <a:endParaRPr lang="zh-TW" sz="1600" kern="10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新細明體"/>
                        </a:rPr>
                        <a:t>0.18</a:t>
                      </a:r>
                      <a:endParaRPr lang="zh-TW" sz="1600" kern="100" dirty="0"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27584" y="3825622"/>
            <a:ext cx="66247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 smtClean="0"/>
              <a:t>                                      </a:t>
            </a:r>
            <a:r>
              <a:rPr lang="zh-TW" altLang="zh-TW" sz="2000" b="1" dirty="0" smtClean="0">
                <a:solidFill>
                  <a:srgbClr val="0070C0"/>
                </a:solidFill>
              </a:rPr>
              <a:t>歐盟</a:t>
            </a:r>
            <a:r>
              <a:rPr lang="zh-TW" altLang="zh-TW" sz="2000" b="1" dirty="0">
                <a:solidFill>
                  <a:srgbClr val="0070C0"/>
                </a:solidFill>
              </a:rPr>
              <a:t>的估算</a:t>
            </a:r>
            <a:r>
              <a:rPr lang="en-US" altLang="zh-TW" sz="2000" b="1" dirty="0">
                <a:solidFill>
                  <a:srgbClr val="0070C0"/>
                </a:solidFill>
              </a:rPr>
              <a:t>: </a:t>
            </a:r>
            <a:r>
              <a:rPr lang="zh-TW" altLang="zh-TW" sz="2000" b="1" dirty="0">
                <a:solidFill>
                  <a:srgbClr val="0070C0"/>
                </a:solidFill>
              </a:rPr>
              <a:t>涵蓋的因素</a:t>
            </a:r>
            <a:r>
              <a:rPr lang="zh-TW" altLang="zh-TW" sz="2000" b="1" dirty="0" smtClean="0">
                <a:solidFill>
                  <a:srgbClr val="0070C0"/>
                </a:solidFill>
              </a:rPr>
              <a:t>包括</a:t>
            </a:r>
            <a:endParaRPr lang="en-US" altLang="zh-TW" sz="2000" b="1" dirty="0" smtClean="0">
              <a:solidFill>
                <a:srgbClr val="0070C0"/>
              </a:solidFill>
            </a:endParaRPr>
          </a:p>
          <a:p>
            <a:pPr lvl="0"/>
            <a:endParaRPr lang="zh-TW" altLang="zh-TW" sz="1600" dirty="0"/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健康</a:t>
            </a:r>
            <a:r>
              <a:rPr lang="en-US" altLang="zh-TW" sz="1600" dirty="0"/>
              <a:t>(</a:t>
            </a:r>
            <a:r>
              <a:rPr lang="zh-TW" altLang="zh-TW" sz="1600" dirty="0"/>
              <a:t>壽命減少、致病</a:t>
            </a:r>
            <a:r>
              <a:rPr lang="en-US" altLang="zh-TW" sz="1600" dirty="0"/>
              <a:t>)</a:t>
            </a:r>
            <a:endParaRPr lang="zh-TW" altLang="zh-TW" sz="1600" dirty="0"/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海平面上升衝擊</a:t>
            </a:r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對農作物之影響</a:t>
            </a:r>
            <a:r>
              <a:rPr lang="en-US" altLang="zh-TW" sz="1600" dirty="0"/>
              <a:t>(</a:t>
            </a:r>
            <a:r>
              <a:rPr lang="zh-TW" altLang="zh-TW" sz="1600" dirty="0"/>
              <a:t>產量等</a:t>
            </a:r>
            <a:r>
              <a:rPr lang="en-US" altLang="zh-TW" sz="1600" dirty="0"/>
              <a:t>)</a:t>
            </a:r>
            <a:endParaRPr lang="zh-TW" altLang="zh-TW" sz="1600" dirty="0"/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對水資源的衝擊</a:t>
            </a:r>
            <a:r>
              <a:rPr lang="en-US" altLang="zh-TW" sz="1600" dirty="0"/>
              <a:t>(</a:t>
            </a:r>
            <a:r>
              <a:rPr lang="zh-TW" altLang="zh-TW" sz="1600" dirty="0"/>
              <a:t>水供應、水的品質</a:t>
            </a:r>
            <a:r>
              <a:rPr lang="en-US" altLang="zh-TW" sz="1600" dirty="0"/>
              <a:t>)</a:t>
            </a:r>
            <a:endParaRPr lang="zh-TW" altLang="zh-TW" sz="1600" dirty="0"/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對觀光的衝擊</a:t>
            </a:r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/>
              <a:t>對生態系統的</a:t>
            </a:r>
            <a:r>
              <a:rPr lang="zh-TW" altLang="zh-TW" sz="1600" dirty="0" smtClean="0"/>
              <a:t>衝擊</a:t>
            </a:r>
            <a:endParaRPr lang="zh-TW" altLang="zh-TW" sz="1600" dirty="0"/>
          </a:p>
        </p:txBody>
      </p:sp>
      <p:sp>
        <p:nvSpPr>
          <p:cNvPr id="6" name="矩形 5"/>
          <p:cNvSpPr/>
          <p:nvPr/>
        </p:nvSpPr>
        <p:spPr>
          <a:xfrm>
            <a:off x="4572000" y="4379620"/>
            <a:ext cx="41582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zh-TW" altLang="zh-TW" sz="1600" dirty="0" smtClean="0"/>
              <a:t>乾旱的衝擊</a:t>
            </a:r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 smtClean="0"/>
              <a:t>水災的衝擊</a:t>
            </a:r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 smtClean="0"/>
              <a:t>暴風雪與極端氣候的衝擊</a:t>
            </a:r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 smtClean="0"/>
              <a:t>社會的衝擊</a:t>
            </a:r>
            <a:r>
              <a:rPr lang="en-US" altLang="zh-TW" sz="1600" dirty="0" smtClean="0"/>
              <a:t>(</a:t>
            </a:r>
            <a:r>
              <a:rPr lang="zh-TW" altLang="zh-TW" sz="1600" dirty="0" smtClean="0"/>
              <a:t>多重壓力所致的移居等</a:t>
            </a:r>
            <a:r>
              <a:rPr lang="en-US" altLang="zh-TW" sz="1600" dirty="0" smtClean="0"/>
              <a:t>)</a:t>
            </a:r>
            <a:endParaRPr lang="zh-TW" altLang="zh-TW" sz="1600" dirty="0" smtClean="0"/>
          </a:p>
          <a:p>
            <a:pPr lvl="0">
              <a:buFont typeface="Wingdings" pitchFamily="2" charset="2"/>
              <a:buChar char="Ø"/>
            </a:pPr>
            <a:r>
              <a:rPr lang="zh-TW" altLang="zh-TW" sz="1600" dirty="0" smtClean="0"/>
              <a:t>主要事件衝擊</a:t>
            </a:r>
            <a:r>
              <a:rPr lang="en-US" altLang="zh-TW" sz="1600" dirty="0" smtClean="0"/>
              <a:t>(</a:t>
            </a:r>
            <a:r>
              <a:rPr lang="zh-TW" altLang="zh-TW" sz="1600" dirty="0" smtClean="0"/>
              <a:t>熱鹽環流</a:t>
            </a:r>
            <a:r>
              <a:rPr lang="en-US" altLang="zh-TW" sz="1600" dirty="0" smtClean="0"/>
              <a:t>(</a:t>
            </a:r>
            <a:r>
              <a:rPr lang="zh-TW" altLang="zh-TW" sz="1600" dirty="0" smtClean="0"/>
              <a:t>海洋密度差所引起</a:t>
            </a:r>
            <a:r>
              <a:rPr lang="en-US" altLang="zh-TW" sz="1600" dirty="0" smtClean="0"/>
              <a:t>)</a:t>
            </a:r>
            <a:r>
              <a:rPr lang="zh-TW" altLang="zh-TW" sz="1600" dirty="0" smtClean="0"/>
              <a:t>、冰蓋</a:t>
            </a:r>
            <a:r>
              <a:rPr lang="en-US" altLang="zh-TW" sz="1600" dirty="0" smtClean="0"/>
              <a:t>(ice sheet)</a:t>
            </a:r>
            <a:r>
              <a:rPr lang="zh-TW" altLang="zh-TW" sz="1600" dirty="0" smtClean="0"/>
              <a:t>溶化等</a:t>
            </a:r>
            <a:r>
              <a:rPr lang="en-US" altLang="zh-TW" sz="1600" dirty="0" smtClean="0"/>
              <a:t>)</a:t>
            </a:r>
            <a:endParaRPr lang="zh-TW" altLang="zh-TW" sz="1600" dirty="0"/>
          </a:p>
        </p:txBody>
      </p:sp>
      <p:sp>
        <p:nvSpPr>
          <p:cNvPr id="8" name="矩形 7"/>
          <p:cNvSpPr/>
          <p:nvPr/>
        </p:nvSpPr>
        <p:spPr>
          <a:xfrm>
            <a:off x="6907819" y="1196752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b="1" kern="0" dirty="0">
                <a:solidFill>
                  <a:srgbClr val="0070C0"/>
                </a:solidFill>
                <a:cs typeface="Times New Roman"/>
              </a:rPr>
              <a:t>歐分</a:t>
            </a:r>
            <a:r>
              <a:rPr lang="en-US" altLang="zh-TW" b="1" kern="0" dirty="0">
                <a:solidFill>
                  <a:srgbClr val="0070C0"/>
                </a:solidFill>
                <a:cs typeface="Times New Roman"/>
              </a:rPr>
              <a:t>/</a:t>
            </a:r>
            <a:r>
              <a:rPr lang="zh-TW" altLang="en-US" b="1" kern="0" dirty="0">
                <a:solidFill>
                  <a:srgbClr val="0070C0"/>
                </a:solidFill>
                <a:cs typeface="Times New Roman"/>
              </a:rPr>
              <a:t>度</a:t>
            </a:r>
            <a:endParaRPr lang="zh-TW" altLang="zh-TW" b="1" kern="100" dirty="0">
              <a:solidFill>
                <a:srgbClr val="0070C0"/>
              </a:solidFill>
              <a:latin typeface="+mn-lt"/>
              <a:ea typeface="+mn-ea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8"/>
          <p:cNvSpPr txBox="1">
            <a:spLocks noChangeArrowheads="1"/>
          </p:cNvSpPr>
          <p:nvPr/>
        </p:nvSpPr>
        <p:spPr bwMode="auto">
          <a:xfrm>
            <a:off x="1547446" y="260351"/>
            <a:ext cx="626452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/>
          </a:p>
        </p:txBody>
      </p:sp>
      <p:sp>
        <p:nvSpPr>
          <p:cNvPr id="8195" name="Rectangle 65"/>
          <p:cNvSpPr>
            <a:spLocks noChangeArrowheads="1"/>
          </p:cNvSpPr>
          <p:nvPr/>
        </p:nvSpPr>
        <p:spPr bwMode="auto">
          <a:xfrm>
            <a:off x="250582" y="304801"/>
            <a:ext cx="1368669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8196" name="矩形 3"/>
          <p:cNvSpPr>
            <a:spLocks noChangeArrowheads="1"/>
          </p:cNvSpPr>
          <p:nvPr/>
        </p:nvSpPr>
        <p:spPr bwMode="auto">
          <a:xfrm>
            <a:off x="945174" y="415925"/>
            <a:ext cx="40609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3200">
                <a:latin typeface="Times New Roman" pitchFamily="18" charset="0"/>
                <a:ea typeface="標楷體" pitchFamily="65" charset="-120"/>
              </a:rPr>
              <a:t>1.</a:t>
            </a:r>
            <a:r>
              <a:rPr kumimoji="0" lang="zh-TW" altLang="en-US" sz="3200">
                <a:latin typeface="Times New Roman" pitchFamily="18" charset="0"/>
                <a:ea typeface="標楷體" pitchFamily="65" charset="-120"/>
              </a:rPr>
              <a:t> </a:t>
            </a:r>
            <a:r>
              <a:rPr kumimoji="0" lang="en-US" altLang="zh-TW" sz="3200">
                <a:latin typeface="Times New Roman" pitchFamily="18" charset="0"/>
                <a:ea typeface="標楷體" pitchFamily="65" charset="-120"/>
              </a:rPr>
              <a:t>Wind Power</a:t>
            </a:r>
            <a:r>
              <a:rPr kumimoji="0" lang="zh-TW" altLang="en-US" sz="3200">
                <a:latin typeface="Times New Roman" pitchFamily="18" charset="0"/>
                <a:ea typeface="標楷體" pitchFamily="65" charset="-120"/>
              </a:rPr>
              <a:t> </a:t>
            </a:r>
            <a:r>
              <a:rPr kumimoji="0" lang="en-US" altLang="zh-TW" sz="3200">
                <a:latin typeface="Times New Roman" pitchFamily="18" charset="0"/>
                <a:ea typeface="標楷體" pitchFamily="65" charset="-120"/>
              </a:rPr>
              <a:t>Reserve</a:t>
            </a:r>
          </a:p>
        </p:txBody>
      </p:sp>
      <p:pic>
        <p:nvPicPr>
          <p:cNvPr id="8197" name="Picture 1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5112" y="4148138"/>
            <a:ext cx="546588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Text Box 13"/>
          <p:cNvSpPr txBox="1">
            <a:spLocks noChangeArrowheads="1"/>
          </p:cNvSpPr>
          <p:nvPr/>
        </p:nvSpPr>
        <p:spPr bwMode="auto">
          <a:xfrm>
            <a:off x="6156081" y="3573463"/>
            <a:ext cx="230358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TW" altLang="en-US"/>
          </a:p>
        </p:txBody>
      </p:sp>
      <p:sp>
        <p:nvSpPr>
          <p:cNvPr id="8199" name="Text Box 14"/>
          <p:cNvSpPr txBox="1">
            <a:spLocks noChangeArrowheads="1"/>
          </p:cNvSpPr>
          <p:nvPr/>
        </p:nvSpPr>
        <p:spPr bwMode="auto">
          <a:xfrm>
            <a:off x="6084277" y="4052888"/>
            <a:ext cx="252192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400">
                <a:latin typeface="Times New Roman" pitchFamily="18" charset="0"/>
              </a:rPr>
              <a:t>Environmental protection area</a:t>
            </a:r>
          </a:p>
        </p:txBody>
      </p:sp>
      <p:pic>
        <p:nvPicPr>
          <p:cNvPr id="8200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305" y="1196976"/>
            <a:ext cx="4123592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1" name="頁尾版面配置區 3"/>
          <p:cNvSpPr>
            <a:spLocks noGrp="1"/>
          </p:cNvSpPr>
          <p:nvPr>
            <p:ph type="ftr" sz="quarter" idx="4294967295"/>
          </p:nvPr>
        </p:nvSpPr>
        <p:spPr bwMode="auto">
          <a:xfrm>
            <a:off x="8767397" y="6492876"/>
            <a:ext cx="376603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altLang="zh-TW"/>
              <a:t>6</a:t>
            </a:r>
            <a:endParaRPr lang="zh-TW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292970" y="1890714"/>
          <a:ext cx="2952328" cy="2038697"/>
        </p:xfrm>
        <a:graphic>
          <a:graphicData uri="http://schemas.openxmlformats.org/drawingml/2006/table">
            <a:tbl>
              <a:tblPr/>
              <a:tblGrid>
                <a:gridCol w="952624"/>
                <a:gridCol w="1999704"/>
              </a:tblGrid>
              <a:tr h="420241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Offshore wind farm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Area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4233.6 km</a:t>
                      </a:r>
                      <a:r>
                        <a:rPr lang="en-US" sz="1200" b="0" i="0" u="none" strike="noStrike" baseline="30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1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 Installation Capacity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36,750 2MW wind turbines  Total 73.5 GW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 Electricity Generation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28.9 kWh/p/d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5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Energy Density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 57.4 GWh/km</a:t>
                      </a:r>
                      <a:r>
                        <a:rPr lang="en-US" sz="1200" b="0" i="0" u="none" strike="noStrike" baseline="30000" dirty="0">
                          <a:solidFill>
                            <a:srgbClr val="FF0000"/>
                          </a:solidFill>
                          <a:latin typeface="Times New Roman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/y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222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381" y="2000250"/>
            <a:ext cx="48650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3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382" y="4543425"/>
            <a:ext cx="505557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5292970" y="4470400"/>
          <a:ext cx="2880320" cy="1959461"/>
        </p:xfrm>
        <a:graphic>
          <a:graphicData uri="http://schemas.openxmlformats.org/drawingml/2006/table">
            <a:tbl>
              <a:tblPr/>
              <a:tblGrid>
                <a:gridCol w="936104"/>
                <a:gridCol w="1944216"/>
              </a:tblGrid>
              <a:tr h="28575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 Land-based wind farm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3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Area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 69.2 km</a:t>
                      </a:r>
                      <a:r>
                        <a:rPr lang="en-US" sz="1200" b="0" i="0" u="none" strike="noStrike" baseline="30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Installation Capacity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 600 2MW wind turbines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450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 Total 1.2 GW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Electricity Generation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 0.3 kWh/p/d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Energy Density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  36.1 GWh/km</a:t>
                      </a:r>
                      <a:r>
                        <a:rPr lang="en-US" sz="1200" b="0" i="0" u="none" strike="noStrike" baseline="30000" dirty="0">
                          <a:solidFill>
                            <a:srgbClr val="FF0000"/>
                          </a:solidFill>
                          <a:latin typeface="Times New Roman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latin typeface="Times New Roman"/>
                        </a:rPr>
                        <a:t>/y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245" name="Picture 56" descr="http://winddose.com/images/turbine%20technologies/wind%20turbin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67854" y="0"/>
            <a:ext cx="2576146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21"/>
          <p:cNvGrpSpPr>
            <a:grpSpLocks/>
          </p:cNvGrpSpPr>
          <p:nvPr/>
        </p:nvGrpSpPr>
        <p:grpSpPr bwMode="auto">
          <a:xfrm>
            <a:off x="71804" y="981076"/>
            <a:ext cx="4214446" cy="5845175"/>
            <a:chOff x="0" y="618"/>
            <a:chExt cx="2897" cy="3682"/>
          </a:xfrm>
        </p:grpSpPr>
        <p:pic>
          <p:nvPicPr>
            <p:cNvPr id="9292" name="圖片 1"/>
            <p:cNvPicPr>
              <a:picLocks noChangeAspect="1" noChangeArrowheads="1"/>
            </p:cNvPicPr>
            <p:nvPr/>
          </p:nvPicPr>
          <p:blipFill>
            <a:blip r:embed="rId2" cstate="print"/>
            <a:srcRect l="450" t="17278" r="67491" b="13318"/>
            <a:stretch>
              <a:fillRect/>
            </a:stretch>
          </p:blipFill>
          <p:spPr bwMode="auto">
            <a:xfrm>
              <a:off x="0" y="618"/>
              <a:ext cx="2897" cy="3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709"/>
            <p:cNvGrpSpPr>
              <a:grpSpLocks noChangeAspect="1"/>
            </p:cNvGrpSpPr>
            <p:nvPr/>
          </p:nvGrpSpPr>
          <p:grpSpPr bwMode="auto">
            <a:xfrm>
              <a:off x="272" y="713"/>
              <a:ext cx="2540" cy="3361"/>
              <a:chOff x="1893" y="2520"/>
              <a:chExt cx="7886" cy="10712"/>
            </a:xfrm>
          </p:grpSpPr>
          <p:sp>
            <p:nvSpPr>
              <p:cNvPr id="9294" name="Rectangle 710"/>
              <p:cNvSpPr>
                <a:spLocks noChangeAspect="1" noChangeArrowheads="1"/>
              </p:cNvSpPr>
              <p:nvPr/>
            </p:nvSpPr>
            <p:spPr bwMode="auto">
              <a:xfrm>
                <a:off x="1893" y="8280"/>
                <a:ext cx="60" cy="90"/>
              </a:xfrm>
              <a:prstGeom prst="rect">
                <a:avLst/>
              </a:prstGeom>
              <a:solidFill>
                <a:srgbClr val="FFFF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95" name="Rectangle 711"/>
              <p:cNvSpPr>
                <a:spLocks noChangeAspect="1" noChangeArrowheads="1"/>
              </p:cNvSpPr>
              <p:nvPr/>
            </p:nvSpPr>
            <p:spPr bwMode="auto">
              <a:xfrm>
                <a:off x="2073" y="7920"/>
                <a:ext cx="61" cy="90"/>
              </a:xfrm>
              <a:prstGeom prst="rect">
                <a:avLst/>
              </a:prstGeom>
              <a:solidFill>
                <a:srgbClr val="FFFF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96" name="Rectangle 712"/>
              <p:cNvSpPr>
                <a:spLocks noChangeAspect="1" noChangeArrowheads="1"/>
              </p:cNvSpPr>
              <p:nvPr/>
            </p:nvSpPr>
            <p:spPr bwMode="auto">
              <a:xfrm>
                <a:off x="1893" y="8100"/>
                <a:ext cx="61" cy="90"/>
              </a:xfrm>
              <a:prstGeom prst="rect">
                <a:avLst/>
              </a:prstGeom>
              <a:solidFill>
                <a:srgbClr val="FFFF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97" name="Rectangle 713"/>
              <p:cNvSpPr>
                <a:spLocks noChangeAspect="1" noChangeArrowheads="1"/>
              </p:cNvSpPr>
              <p:nvPr/>
            </p:nvSpPr>
            <p:spPr bwMode="auto">
              <a:xfrm>
                <a:off x="2073" y="8100"/>
                <a:ext cx="62" cy="92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98" name="Rectangle 714"/>
              <p:cNvSpPr>
                <a:spLocks noChangeAspect="1" noChangeArrowheads="1"/>
              </p:cNvSpPr>
              <p:nvPr/>
            </p:nvSpPr>
            <p:spPr bwMode="auto">
              <a:xfrm>
                <a:off x="1893" y="7740"/>
                <a:ext cx="62" cy="92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4" name="Group 715"/>
              <p:cNvGrpSpPr>
                <a:grpSpLocks noChangeAspect="1"/>
              </p:cNvGrpSpPr>
              <p:nvPr/>
            </p:nvGrpSpPr>
            <p:grpSpPr bwMode="auto">
              <a:xfrm>
                <a:off x="3035" y="2520"/>
                <a:ext cx="6744" cy="10712"/>
                <a:chOff x="3035" y="2520"/>
                <a:chExt cx="6744" cy="10712"/>
              </a:xfrm>
            </p:grpSpPr>
            <p:grpSp>
              <p:nvGrpSpPr>
                <p:cNvPr id="5" name="Group 716"/>
                <p:cNvGrpSpPr>
                  <a:grpSpLocks noChangeAspect="1"/>
                </p:cNvGrpSpPr>
                <p:nvPr/>
              </p:nvGrpSpPr>
              <p:grpSpPr bwMode="auto">
                <a:xfrm>
                  <a:off x="3035" y="2520"/>
                  <a:ext cx="6744" cy="9720"/>
                  <a:chOff x="2760" y="2700"/>
                  <a:chExt cx="5833" cy="9254"/>
                </a:xfrm>
              </p:grpSpPr>
              <p:sp>
                <p:nvSpPr>
                  <p:cNvPr id="10001" name="Freeform 717"/>
                  <p:cNvSpPr>
                    <a:spLocks noChangeAspect="1"/>
                  </p:cNvSpPr>
                  <p:nvPr/>
                </p:nvSpPr>
                <p:spPr bwMode="auto">
                  <a:xfrm>
                    <a:off x="8113" y="3664"/>
                    <a:ext cx="480" cy="1171"/>
                  </a:xfrm>
                  <a:custGeom>
                    <a:avLst/>
                    <a:gdLst>
                      <a:gd name="T0" fmla="*/ 55791978 w 181"/>
                      <a:gd name="T1" fmla="*/ 0 h 492"/>
                      <a:gd name="T2" fmla="*/ 38469372 w 181"/>
                      <a:gd name="T3" fmla="*/ 2113017 h 492"/>
                      <a:gd name="T4" fmla="*/ 36542435 w 181"/>
                      <a:gd name="T5" fmla="*/ 3541273 h 492"/>
                      <a:gd name="T6" fmla="*/ 30847166 w 181"/>
                      <a:gd name="T7" fmla="*/ 3995574 h 492"/>
                      <a:gd name="T8" fmla="*/ 27973107 w 181"/>
                      <a:gd name="T9" fmla="*/ 4264254 h 492"/>
                      <a:gd name="T10" fmla="*/ 28919465 w 181"/>
                      <a:gd name="T11" fmla="*/ 7304189 h 492"/>
                      <a:gd name="T12" fmla="*/ 24088683 w 181"/>
                      <a:gd name="T13" fmla="*/ 9911287 h 492"/>
                      <a:gd name="T14" fmla="*/ 12456749 w 181"/>
                      <a:gd name="T15" fmla="*/ 9678410 h 492"/>
                      <a:gd name="T16" fmla="*/ 5800177 w 181"/>
                      <a:gd name="T17" fmla="*/ 12495171 h 492"/>
                      <a:gd name="T18" fmla="*/ 3872494 w 181"/>
                      <a:gd name="T19" fmla="*/ 14413516 h 492"/>
                      <a:gd name="T20" fmla="*/ 2925985 w 181"/>
                      <a:gd name="T21" fmla="*/ 15329886 h 492"/>
                      <a:gd name="T22" fmla="*/ 0 w 181"/>
                      <a:gd name="T23" fmla="*/ 24546353 h 492"/>
                      <a:gd name="T24" fmla="*/ 6798476 w 181"/>
                      <a:gd name="T25" fmla="*/ 29236692 h 492"/>
                      <a:gd name="T26" fmla="*/ 6798476 w 181"/>
                      <a:gd name="T27" fmla="*/ 31389199 h 492"/>
                      <a:gd name="T28" fmla="*/ 4833491 w 181"/>
                      <a:gd name="T29" fmla="*/ 32777967 h 492"/>
                      <a:gd name="T30" fmla="*/ 9665301 w 181"/>
                      <a:gd name="T31" fmla="*/ 34930493 h 492"/>
                      <a:gd name="T32" fmla="*/ 17287499 w 181"/>
                      <a:gd name="T33" fmla="*/ 38691953 h 492"/>
                      <a:gd name="T34" fmla="*/ 23139461 w 181"/>
                      <a:gd name="T35" fmla="*/ 37043510 h 492"/>
                      <a:gd name="T36" fmla="*/ 25046986 w 181"/>
                      <a:gd name="T37" fmla="*/ 35623591 h 492"/>
                      <a:gd name="T38" fmla="*/ 26013668 w 181"/>
                      <a:gd name="T39" fmla="*/ 34930493 h 492"/>
                      <a:gd name="T40" fmla="*/ 20213493 w 181"/>
                      <a:gd name="T41" fmla="*/ 31156332 h 492"/>
                      <a:gd name="T42" fmla="*/ 16329175 w 181"/>
                      <a:gd name="T43" fmla="*/ 27364559 h 492"/>
                      <a:gd name="T44" fmla="*/ 17287499 w 181"/>
                      <a:gd name="T45" fmla="*/ 23822542 h 492"/>
                      <a:gd name="T46" fmla="*/ 25046986 w 181"/>
                      <a:gd name="T47" fmla="*/ 20520799 h 492"/>
                      <a:gd name="T48" fmla="*/ 27973107 w 181"/>
                      <a:gd name="T49" fmla="*/ 18410929 h 492"/>
                      <a:gd name="T50" fmla="*/ 29880610 w 181"/>
                      <a:gd name="T51" fmla="*/ 16979529 h 492"/>
                      <a:gd name="T52" fmla="*/ 30847166 w 181"/>
                      <a:gd name="T53" fmla="*/ 12756361 h 492"/>
                      <a:gd name="T54" fmla="*/ 36542435 w 181"/>
                      <a:gd name="T55" fmla="*/ 11801054 h 492"/>
                      <a:gd name="T56" fmla="*/ 39467645 w 181"/>
                      <a:gd name="T57" fmla="*/ 11328285 h 492"/>
                      <a:gd name="T58" fmla="*/ 38469372 w 181"/>
                      <a:gd name="T59" fmla="*/ 8259787 h 492"/>
                      <a:gd name="T60" fmla="*/ 47176548 w 181"/>
                      <a:gd name="T61" fmla="*/ 5191011 h 492"/>
                      <a:gd name="T62" fmla="*/ 53966599 w 181"/>
                      <a:gd name="T63" fmla="*/ 3541273 h 492"/>
                      <a:gd name="T64" fmla="*/ 55791978 w 181"/>
                      <a:gd name="T65" fmla="*/ 0 h 492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81"/>
                      <a:gd name="T100" fmla="*/ 0 h 492"/>
                      <a:gd name="T101" fmla="*/ 181 w 181"/>
                      <a:gd name="T102" fmla="*/ 492 h 492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81" h="492">
                        <a:moveTo>
                          <a:pt x="174" y="0"/>
                        </a:moveTo>
                        <a:cubicBezTo>
                          <a:pt x="152" y="7"/>
                          <a:pt x="136" y="11"/>
                          <a:pt x="120" y="27"/>
                        </a:cubicBezTo>
                        <a:cubicBezTo>
                          <a:pt x="118" y="33"/>
                          <a:pt x="120" y="43"/>
                          <a:pt x="114" y="45"/>
                        </a:cubicBezTo>
                        <a:cubicBezTo>
                          <a:pt x="108" y="47"/>
                          <a:pt x="102" y="49"/>
                          <a:pt x="96" y="51"/>
                        </a:cubicBezTo>
                        <a:cubicBezTo>
                          <a:pt x="93" y="52"/>
                          <a:pt x="87" y="54"/>
                          <a:pt x="87" y="54"/>
                        </a:cubicBezTo>
                        <a:cubicBezTo>
                          <a:pt x="82" y="68"/>
                          <a:pt x="86" y="80"/>
                          <a:pt x="90" y="93"/>
                        </a:cubicBezTo>
                        <a:cubicBezTo>
                          <a:pt x="88" y="108"/>
                          <a:pt x="90" y="121"/>
                          <a:pt x="75" y="126"/>
                        </a:cubicBezTo>
                        <a:cubicBezTo>
                          <a:pt x="51" y="118"/>
                          <a:pt x="63" y="119"/>
                          <a:pt x="39" y="123"/>
                        </a:cubicBezTo>
                        <a:cubicBezTo>
                          <a:pt x="29" y="133"/>
                          <a:pt x="22" y="146"/>
                          <a:pt x="18" y="159"/>
                        </a:cubicBezTo>
                        <a:cubicBezTo>
                          <a:pt x="16" y="167"/>
                          <a:pt x="14" y="175"/>
                          <a:pt x="12" y="183"/>
                        </a:cubicBezTo>
                        <a:cubicBezTo>
                          <a:pt x="11" y="187"/>
                          <a:pt x="9" y="195"/>
                          <a:pt x="9" y="195"/>
                        </a:cubicBezTo>
                        <a:cubicBezTo>
                          <a:pt x="5" y="237"/>
                          <a:pt x="2" y="266"/>
                          <a:pt x="0" y="312"/>
                        </a:cubicBezTo>
                        <a:cubicBezTo>
                          <a:pt x="2" y="336"/>
                          <a:pt x="0" y="358"/>
                          <a:pt x="21" y="372"/>
                        </a:cubicBezTo>
                        <a:cubicBezTo>
                          <a:pt x="14" y="393"/>
                          <a:pt x="11" y="385"/>
                          <a:pt x="21" y="399"/>
                        </a:cubicBezTo>
                        <a:cubicBezTo>
                          <a:pt x="19" y="405"/>
                          <a:pt x="13" y="411"/>
                          <a:pt x="15" y="417"/>
                        </a:cubicBezTo>
                        <a:cubicBezTo>
                          <a:pt x="18" y="427"/>
                          <a:pt x="27" y="434"/>
                          <a:pt x="30" y="444"/>
                        </a:cubicBezTo>
                        <a:cubicBezTo>
                          <a:pt x="35" y="460"/>
                          <a:pt x="37" y="486"/>
                          <a:pt x="54" y="492"/>
                        </a:cubicBezTo>
                        <a:cubicBezTo>
                          <a:pt x="65" y="488"/>
                          <a:pt x="67" y="481"/>
                          <a:pt x="72" y="471"/>
                        </a:cubicBezTo>
                        <a:cubicBezTo>
                          <a:pt x="75" y="465"/>
                          <a:pt x="76" y="459"/>
                          <a:pt x="78" y="453"/>
                        </a:cubicBezTo>
                        <a:cubicBezTo>
                          <a:pt x="79" y="450"/>
                          <a:pt x="81" y="444"/>
                          <a:pt x="81" y="444"/>
                        </a:cubicBezTo>
                        <a:cubicBezTo>
                          <a:pt x="76" y="429"/>
                          <a:pt x="72" y="410"/>
                          <a:pt x="63" y="396"/>
                        </a:cubicBezTo>
                        <a:cubicBezTo>
                          <a:pt x="59" y="380"/>
                          <a:pt x="54" y="365"/>
                          <a:pt x="51" y="348"/>
                        </a:cubicBezTo>
                        <a:cubicBezTo>
                          <a:pt x="54" y="328"/>
                          <a:pt x="57" y="323"/>
                          <a:pt x="54" y="303"/>
                        </a:cubicBezTo>
                        <a:cubicBezTo>
                          <a:pt x="58" y="281"/>
                          <a:pt x="65" y="280"/>
                          <a:pt x="78" y="261"/>
                        </a:cubicBezTo>
                        <a:cubicBezTo>
                          <a:pt x="83" y="253"/>
                          <a:pt x="84" y="243"/>
                          <a:pt x="87" y="234"/>
                        </a:cubicBezTo>
                        <a:cubicBezTo>
                          <a:pt x="89" y="228"/>
                          <a:pt x="93" y="216"/>
                          <a:pt x="93" y="216"/>
                        </a:cubicBezTo>
                        <a:cubicBezTo>
                          <a:pt x="84" y="203"/>
                          <a:pt x="84" y="174"/>
                          <a:pt x="96" y="162"/>
                        </a:cubicBezTo>
                        <a:cubicBezTo>
                          <a:pt x="101" y="157"/>
                          <a:pt x="108" y="154"/>
                          <a:pt x="114" y="150"/>
                        </a:cubicBezTo>
                        <a:cubicBezTo>
                          <a:pt x="117" y="148"/>
                          <a:pt x="123" y="144"/>
                          <a:pt x="123" y="144"/>
                        </a:cubicBezTo>
                        <a:cubicBezTo>
                          <a:pt x="119" y="130"/>
                          <a:pt x="125" y="119"/>
                          <a:pt x="120" y="105"/>
                        </a:cubicBezTo>
                        <a:cubicBezTo>
                          <a:pt x="125" y="89"/>
                          <a:pt x="129" y="72"/>
                          <a:pt x="147" y="66"/>
                        </a:cubicBezTo>
                        <a:cubicBezTo>
                          <a:pt x="152" y="50"/>
                          <a:pt x="147" y="59"/>
                          <a:pt x="168" y="45"/>
                        </a:cubicBezTo>
                        <a:cubicBezTo>
                          <a:pt x="181" y="37"/>
                          <a:pt x="172" y="15"/>
                          <a:pt x="174" y="0"/>
                        </a:cubicBezTo>
                        <a:close/>
                      </a:path>
                    </a:pathLst>
                  </a:custGeom>
                  <a:solidFill>
                    <a:srgbClr val="D8D8D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002" name="Freeform 718"/>
                  <p:cNvSpPr>
                    <a:spLocks noChangeAspect="1"/>
                  </p:cNvSpPr>
                  <p:nvPr/>
                </p:nvSpPr>
                <p:spPr bwMode="auto">
                  <a:xfrm>
                    <a:off x="4138" y="11549"/>
                    <a:ext cx="461" cy="405"/>
                  </a:xfrm>
                  <a:custGeom>
                    <a:avLst/>
                    <a:gdLst>
                      <a:gd name="T0" fmla="*/ 952195 w 174"/>
                      <a:gd name="T1" fmla="*/ 0 h 170"/>
                      <a:gd name="T2" fmla="*/ 5724503 w 174"/>
                      <a:gd name="T3" fmla="*/ 5482719 h 170"/>
                      <a:gd name="T4" fmla="*/ 8625580 w 174"/>
                      <a:gd name="T5" fmla="*/ 7660965 h 170"/>
                      <a:gd name="T6" fmla="*/ 14228919 w 174"/>
                      <a:gd name="T7" fmla="*/ 10760393 h 170"/>
                      <a:gd name="T8" fmla="*/ 29435009 w 174"/>
                      <a:gd name="T9" fmla="*/ 10760393 h 170"/>
                      <a:gd name="T10" fmla="*/ 38053396 w 174"/>
                      <a:gd name="T11" fmla="*/ 12431957 h 170"/>
                      <a:gd name="T12" fmla="*/ 47495128 w 174"/>
                      <a:gd name="T13" fmla="*/ 12909437 h 170"/>
                      <a:gd name="T14" fmla="*/ 55130176 w 174"/>
                      <a:gd name="T15" fmla="*/ 12431957 h 170"/>
                      <a:gd name="T16" fmla="*/ 45689111 w 174"/>
                      <a:gd name="T17" fmla="*/ 9794309 h 170"/>
                      <a:gd name="T18" fmla="*/ 37070014 w 174"/>
                      <a:gd name="T19" fmla="*/ 7156521 h 170"/>
                      <a:gd name="T20" fmla="*/ 31338313 w 174"/>
                      <a:gd name="T21" fmla="*/ 4780681 h 170"/>
                      <a:gd name="T22" fmla="*/ 25734611 w 174"/>
                      <a:gd name="T23" fmla="*/ 3816277 h 170"/>
                      <a:gd name="T24" fmla="*/ 15166635 w 174"/>
                      <a:gd name="T25" fmla="*/ 1430779 h 170"/>
                      <a:gd name="T26" fmla="*/ 952195 w 174"/>
                      <a:gd name="T27" fmla="*/ 0 h 170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174"/>
                      <a:gd name="T43" fmla="*/ 0 h 170"/>
                      <a:gd name="T44" fmla="*/ 174 w 174"/>
                      <a:gd name="T45" fmla="*/ 170 h 170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174" h="170">
                        <a:moveTo>
                          <a:pt x="3" y="0"/>
                        </a:moveTo>
                        <a:cubicBezTo>
                          <a:pt x="11" y="23"/>
                          <a:pt x="13" y="45"/>
                          <a:pt x="18" y="69"/>
                        </a:cubicBezTo>
                        <a:cubicBezTo>
                          <a:pt x="13" y="83"/>
                          <a:pt x="15" y="88"/>
                          <a:pt x="27" y="96"/>
                        </a:cubicBezTo>
                        <a:cubicBezTo>
                          <a:pt x="37" y="111"/>
                          <a:pt x="30" y="125"/>
                          <a:pt x="45" y="135"/>
                        </a:cubicBezTo>
                        <a:cubicBezTo>
                          <a:pt x="55" y="134"/>
                          <a:pt x="80" y="129"/>
                          <a:pt x="93" y="135"/>
                        </a:cubicBezTo>
                        <a:cubicBezTo>
                          <a:pt x="108" y="142"/>
                          <a:pt x="103" y="152"/>
                          <a:pt x="120" y="156"/>
                        </a:cubicBezTo>
                        <a:cubicBezTo>
                          <a:pt x="132" y="164"/>
                          <a:pt x="136" y="158"/>
                          <a:pt x="150" y="162"/>
                        </a:cubicBezTo>
                        <a:cubicBezTo>
                          <a:pt x="163" y="170"/>
                          <a:pt x="166" y="168"/>
                          <a:pt x="174" y="156"/>
                        </a:cubicBezTo>
                        <a:cubicBezTo>
                          <a:pt x="157" y="150"/>
                          <a:pt x="161" y="129"/>
                          <a:pt x="144" y="123"/>
                        </a:cubicBezTo>
                        <a:cubicBezTo>
                          <a:pt x="136" y="111"/>
                          <a:pt x="128" y="97"/>
                          <a:pt x="117" y="90"/>
                        </a:cubicBezTo>
                        <a:cubicBezTo>
                          <a:pt x="113" y="83"/>
                          <a:pt x="104" y="64"/>
                          <a:pt x="99" y="60"/>
                        </a:cubicBezTo>
                        <a:cubicBezTo>
                          <a:pt x="93" y="56"/>
                          <a:pt x="81" y="48"/>
                          <a:pt x="81" y="48"/>
                        </a:cubicBezTo>
                        <a:cubicBezTo>
                          <a:pt x="75" y="38"/>
                          <a:pt x="60" y="20"/>
                          <a:pt x="48" y="18"/>
                        </a:cubicBezTo>
                        <a:cubicBezTo>
                          <a:pt x="0" y="10"/>
                          <a:pt x="9" y="30"/>
                          <a:pt x="3" y="0"/>
                        </a:cubicBezTo>
                        <a:close/>
                      </a:path>
                    </a:pathLst>
                  </a:custGeom>
                  <a:solidFill>
                    <a:srgbClr val="D8D8D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10003" name="Freeform 719"/>
                  <p:cNvSpPr>
                    <a:spLocks noChangeAspect="1"/>
                  </p:cNvSpPr>
                  <p:nvPr/>
                </p:nvSpPr>
                <p:spPr bwMode="auto">
                  <a:xfrm>
                    <a:off x="2760" y="2700"/>
                    <a:ext cx="4516" cy="8793"/>
                  </a:xfrm>
                  <a:custGeom>
                    <a:avLst/>
                    <a:gdLst>
                      <a:gd name="T0" fmla="*/ 515780651 w 1704"/>
                      <a:gd name="T1" fmla="*/ 2756869 h 3693"/>
                      <a:gd name="T2" fmla="*/ 503040191 w 1704"/>
                      <a:gd name="T3" fmla="*/ 5550715 h 3693"/>
                      <a:gd name="T4" fmla="*/ 487232076 w 1704"/>
                      <a:gd name="T5" fmla="*/ 7904914 h 3693"/>
                      <a:gd name="T6" fmla="*/ 474511970 w 1704"/>
                      <a:gd name="T7" fmla="*/ 11448845 h 3693"/>
                      <a:gd name="T8" fmla="*/ 433057053 w 1704"/>
                      <a:gd name="T9" fmla="*/ 15405661 h 3693"/>
                      <a:gd name="T10" fmla="*/ 356716066 w 1704"/>
                      <a:gd name="T11" fmla="*/ 28459531 h 3693"/>
                      <a:gd name="T12" fmla="*/ 316989949 w 1704"/>
                      <a:gd name="T13" fmla="*/ 43483495 h 3693"/>
                      <a:gd name="T14" fmla="*/ 291520565 w 1704"/>
                      <a:gd name="T15" fmla="*/ 56496122 h 3693"/>
                      <a:gd name="T16" fmla="*/ 259675353 w 1704"/>
                      <a:gd name="T17" fmla="*/ 65986178 h 3693"/>
                      <a:gd name="T18" fmla="*/ 226206926 w 1704"/>
                      <a:gd name="T19" fmla="*/ 74690813 h 3693"/>
                      <a:gd name="T20" fmla="*/ 194390041 w 1704"/>
                      <a:gd name="T21" fmla="*/ 89328018 h 3693"/>
                      <a:gd name="T22" fmla="*/ 156204749 w 1704"/>
                      <a:gd name="T23" fmla="*/ 107492728 h 3693"/>
                      <a:gd name="T24" fmla="*/ 146738028 w 1704"/>
                      <a:gd name="T25" fmla="*/ 110648207 h 3693"/>
                      <a:gd name="T26" fmla="*/ 121278820 w 1704"/>
                      <a:gd name="T27" fmla="*/ 116991546 h 3693"/>
                      <a:gd name="T28" fmla="*/ 79831684 w 1704"/>
                      <a:gd name="T29" fmla="*/ 137133049 h 3693"/>
                      <a:gd name="T30" fmla="*/ 40086093 w 1704"/>
                      <a:gd name="T31" fmla="*/ 156083066 h 3693"/>
                      <a:gd name="T32" fmla="*/ 14634173 w 1704"/>
                      <a:gd name="T33" fmla="*/ 170723262 h 3693"/>
                      <a:gd name="T34" fmla="*/ 8289664 w 1704"/>
                      <a:gd name="T35" fmla="*/ 194829400 h 3693"/>
                      <a:gd name="T36" fmla="*/ 5026043 w 1704"/>
                      <a:gd name="T37" fmla="*/ 211033392 h 3693"/>
                      <a:gd name="T38" fmla="*/ 5026043 w 1704"/>
                      <a:gd name="T39" fmla="*/ 228025816 h 3693"/>
                      <a:gd name="T40" fmla="*/ 44892483 w 1704"/>
                      <a:gd name="T41" fmla="*/ 253317953 h 3693"/>
                      <a:gd name="T42" fmla="*/ 78290816 w 1704"/>
                      <a:gd name="T43" fmla="*/ 272670186 h 3693"/>
                      <a:gd name="T44" fmla="*/ 114887304 w 1704"/>
                      <a:gd name="T45" fmla="*/ 291267665 h 3693"/>
                      <a:gd name="T46" fmla="*/ 130755548 w 1704"/>
                      <a:gd name="T47" fmla="*/ 286124725 h 3693"/>
                      <a:gd name="T48" fmla="*/ 95814100 w 1704"/>
                      <a:gd name="T49" fmla="*/ 277021037 h 3693"/>
                      <a:gd name="T50" fmla="*/ 89435220 w 1704"/>
                      <a:gd name="T51" fmla="*/ 266772492 h 3693"/>
                      <a:gd name="T52" fmla="*/ 65557481 w 1704"/>
                      <a:gd name="T53" fmla="*/ 253317953 h 3693"/>
                      <a:gd name="T54" fmla="*/ 59210870 w 1704"/>
                      <a:gd name="T55" fmla="*/ 241465726 h 3693"/>
                      <a:gd name="T56" fmla="*/ 24155346 w 1704"/>
                      <a:gd name="T57" fmla="*/ 232376666 h 3693"/>
                      <a:gd name="T58" fmla="*/ 14634173 w 1704"/>
                      <a:gd name="T59" fmla="*/ 230022343 h 3693"/>
                      <a:gd name="T60" fmla="*/ 22562894 w 1704"/>
                      <a:gd name="T61" fmla="*/ 224078019 h 3693"/>
                      <a:gd name="T62" fmla="*/ 24155346 w 1704"/>
                      <a:gd name="T63" fmla="*/ 215384090 h 3693"/>
                      <a:gd name="T64" fmla="*/ 28954411 w 1704"/>
                      <a:gd name="T65" fmla="*/ 209873297 h 3693"/>
                      <a:gd name="T66" fmla="*/ 49607398 w 1704"/>
                      <a:gd name="T67" fmla="*/ 192072327 h 3693"/>
                      <a:gd name="T68" fmla="*/ 40086093 w 1704"/>
                      <a:gd name="T69" fmla="*/ 184178105 h 3693"/>
                      <a:gd name="T70" fmla="*/ 43215722 w 1704"/>
                      <a:gd name="T71" fmla="*/ 172689769 h 3693"/>
                      <a:gd name="T72" fmla="*/ 60753519 w 1704"/>
                      <a:gd name="T73" fmla="*/ 160433269 h 3693"/>
                      <a:gd name="T74" fmla="*/ 89435220 w 1704"/>
                      <a:gd name="T75" fmla="*/ 152540914 h 3693"/>
                      <a:gd name="T76" fmla="*/ 91010180 w 1704"/>
                      <a:gd name="T77" fmla="*/ 148581918 h 3693"/>
                      <a:gd name="T78" fmla="*/ 121278820 w 1704"/>
                      <a:gd name="T79" fmla="*/ 133982675 h 3693"/>
                      <a:gd name="T80" fmla="*/ 137126880 w 1704"/>
                      <a:gd name="T81" fmla="*/ 122131057 h 3693"/>
                      <a:gd name="T82" fmla="*/ 170614643 w 1704"/>
                      <a:gd name="T83" fmla="*/ 113823495 h 3693"/>
                      <a:gd name="T84" fmla="*/ 186463085 w 1704"/>
                      <a:gd name="T85" fmla="*/ 100788925 h 3693"/>
                      <a:gd name="T86" fmla="*/ 208805448 w 1704"/>
                      <a:gd name="T87" fmla="*/ 96829167 h 3693"/>
                      <a:gd name="T88" fmla="*/ 238920756 w 1704"/>
                      <a:gd name="T89" fmla="*/ 80241473 h 3693"/>
                      <a:gd name="T90" fmla="*/ 302582005 w 1704"/>
                      <a:gd name="T91" fmla="*/ 61250293 h 3693"/>
                      <a:gd name="T92" fmla="*/ 326459723 w 1704"/>
                      <a:gd name="T93" fmla="*/ 52549316 h 3693"/>
                      <a:gd name="T94" fmla="*/ 339177963 w 1704"/>
                      <a:gd name="T95" fmla="*/ 40697431 h 3693"/>
                      <a:gd name="T96" fmla="*/ 367862823 w 1704"/>
                      <a:gd name="T97" fmla="*/ 30842502 h 3693"/>
                      <a:gd name="T98" fmla="*/ 420326431 w 1704"/>
                      <a:gd name="T99" fmla="*/ 21345017 h 3693"/>
                      <a:gd name="T100" fmla="*/ 474511970 w 1704"/>
                      <a:gd name="T101" fmla="*/ 16994257 h 3693"/>
                      <a:gd name="T102" fmla="*/ 510973084 w 1704"/>
                      <a:gd name="T103" fmla="*/ 8297554 h 3693"/>
                      <a:gd name="T104" fmla="*/ 539689577 w 1704"/>
                      <a:gd name="T105" fmla="*/ 0 h 3693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704"/>
                      <a:gd name="T160" fmla="*/ 0 h 3693"/>
                      <a:gd name="T161" fmla="*/ 1704 w 1704"/>
                      <a:gd name="T162" fmla="*/ 3693 h 3693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704" h="3693">
                        <a:moveTo>
                          <a:pt x="1696" y="0"/>
                        </a:moveTo>
                        <a:cubicBezTo>
                          <a:pt x="1681" y="5"/>
                          <a:pt x="1666" y="10"/>
                          <a:pt x="1651" y="15"/>
                        </a:cubicBezTo>
                        <a:cubicBezTo>
                          <a:pt x="1640" y="19"/>
                          <a:pt x="1631" y="28"/>
                          <a:pt x="1621" y="35"/>
                        </a:cubicBezTo>
                        <a:cubicBezTo>
                          <a:pt x="1616" y="38"/>
                          <a:pt x="1606" y="45"/>
                          <a:pt x="1606" y="45"/>
                        </a:cubicBezTo>
                        <a:cubicBezTo>
                          <a:pt x="1603" y="50"/>
                          <a:pt x="1600" y="56"/>
                          <a:pt x="1596" y="60"/>
                        </a:cubicBezTo>
                        <a:cubicBezTo>
                          <a:pt x="1592" y="64"/>
                          <a:pt x="1585" y="65"/>
                          <a:pt x="1581" y="70"/>
                        </a:cubicBezTo>
                        <a:cubicBezTo>
                          <a:pt x="1578" y="74"/>
                          <a:pt x="1580" y="82"/>
                          <a:pt x="1576" y="85"/>
                        </a:cubicBezTo>
                        <a:cubicBezTo>
                          <a:pt x="1567" y="91"/>
                          <a:pt x="1556" y="92"/>
                          <a:pt x="1546" y="95"/>
                        </a:cubicBezTo>
                        <a:cubicBezTo>
                          <a:pt x="1541" y="97"/>
                          <a:pt x="1531" y="100"/>
                          <a:pt x="1531" y="100"/>
                        </a:cubicBezTo>
                        <a:cubicBezTo>
                          <a:pt x="1518" y="140"/>
                          <a:pt x="1538" y="93"/>
                          <a:pt x="1511" y="120"/>
                        </a:cubicBezTo>
                        <a:cubicBezTo>
                          <a:pt x="1507" y="124"/>
                          <a:pt x="1509" y="131"/>
                          <a:pt x="1506" y="135"/>
                        </a:cubicBezTo>
                        <a:cubicBezTo>
                          <a:pt x="1502" y="140"/>
                          <a:pt x="1496" y="142"/>
                          <a:pt x="1491" y="145"/>
                        </a:cubicBezTo>
                        <a:cubicBezTo>
                          <a:pt x="1484" y="166"/>
                          <a:pt x="1477" y="167"/>
                          <a:pt x="1456" y="160"/>
                        </a:cubicBezTo>
                        <a:cubicBezTo>
                          <a:pt x="1433" y="168"/>
                          <a:pt x="1413" y="175"/>
                          <a:pt x="1391" y="185"/>
                        </a:cubicBezTo>
                        <a:cubicBezTo>
                          <a:pt x="1381" y="189"/>
                          <a:pt x="1361" y="195"/>
                          <a:pt x="1361" y="195"/>
                        </a:cubicBezTo>
                        <a:cubicBezTo>
                          <a:pt x="1344" y="245"/>
                          <a:pt x="1277" y="245"/>
                          <a:pt x="1231" y="250"/>
                        </a:cubicBezTo>
                        <a:cubicBezTo>
                          <a:pt x="1208" y="273"/>
                          <a:pt x="1189" y="296"/>
                          <a:pt x="1161" y="315"/>
                        </a:cubicBezTo>
                        <a:cubicBezTo>
                          <a:pt x="1150" y="347"/>
                          <a:pt x="1152" y="350"/>
                          <a:pt x="1121" y="360"/>
                        </a:cubicBezTo>
                        <a:cubicBezTo>
                          <a:pt x="1114" y="370"/>
                          <a:pt x="1102" y="375"/>
                          <a:pt x="1096" y="385"/>
                        </a:cubicBezTo>
                        <a:cubicBezTo>
                          <a:pt x="1076" y="417"/>
                          <a:pt x="1069" y="482"/>
                          <a:pt x="1031" y="495"/>
                        </a:cubicBezTo>
                        <a:cubicBezTo>
                          <a:pt x="1024" y="517"/>
                          <a:pt x="1015" y="538"/>
                          <a:pt x="996" y="550"/>
                        </a:cubicBezTo>
                        <a:cubicBezTo>
                          <a:pt x="991" y="564"/>
                          <a:pt x="985" y="596"/>
                          <a:pt x="976" y="610"/>
                        </a:cubicBezTo>
                        <a:cubicBezTo>
                          <a:pt x="956" y="639"/>
                          <a:pt x="947" y="653"/>
                          <a:pt x="936" y="685"/>
                        </a:cubicBezTo>
                        <a:cubicBezTo>
                          <a:pt x="932" y="696"/>
                          <a:pt x="923" y="705"/>
                          <a:pt x="916" y="715"/>
                        </a:cubicBezTo>
                        <a:cubicBezTo>
                          <a:pt x="913" y="719"/>
                          <a:pt x="915" y="726"/>
                          <a:pt x="911" y="730"/>
                        </a:cubicBezTo>
                        <a:cubicBezTo>
                          <a:pt x="903" y="738"/>
                          <a:pt x="881" y="750"/>
                          <a:pt x="881" y="750"/>
                        </a:cubicBezTo>
                        <a:cubicBezTo>
                          <a:pt x="862" y="779"/>
                          <a:pt x="845" y="815"/>
                          <a:pt x="816" y="835"/>
                        </a:cubicBezTo>
                        <a:cubicBezTo>
                          <a:pt x="803" y="854"/>
                          <a:pt x="783" y="873"/>
                          <a:pt x="761" y="880"/>
                        </a:cubicBezTo>
                        <a:cubicBezTo>
                          <a:pt x="751" y="909"/>
                          <a:pt x="764" y="882"/>
                          <a:pt x="741" y="905"/>
                        </a:cubicBezTo>
                        <a:cubicBezTo>
                          <a:pt x="725" y="921"/>
                          <a:pt x="730" y="932"/>
                          <a:pt x="711" y="945"/>
                        </a:cubicBezTo>
                        <a:cubicBezTo>
                          <a:pt x="710" y="951"/>
                          <a:pt x="705" y="999"/>
                          <a:pt x="701" y="1010"/>
                        </a:cubicBezTo>
                        <a:cubicBezTo>
                          <a:pt x="695" y="1027"/>
                          <a:pt x="661" y="1045"/>
                          <a:pt x="661" y="1045"/>
                        </a:cubicBezTo>
                        <a:cubicBezTo>
                          <a:pt x="640" y="1076"/>
                          <a:pt x="644" y="1108"/>
                          <a:pt x="611" y="1130"/>
                        </a:cubicBezTo>
                        <a:cubicBezTo>
                          <a:pt x="603" y="1155"/>
                          <a:pt x="580" y="1164"/>
                          <a:pt x="571" y="1190"/>
                        </a:cubicBezTo>
                        <a:cubicBezTo>
                          <a:pt x="559" y="1225"/>
                          <a:pt x="547" y="1269"/>
                          <a:pt x="516" y="1290"/>
                        </a:cubicBezTo>
                        <a:cubicBezTo>
                          <a:pt x="512" y="1316"/>
                          <a:pt x="519" y="1351"/>
                          <a:pt x="491" y="1360"/>
                        </a:cubicBezTo>
                        <a:cubicBezTo>
                          <a:pt x="488" y="1365"/>
                          <a:pt x="485" y="1371"/>
                          <a:pt x="481" y="1375"/>
                        </a:cubicBezTo>
                        <a:cubicBezTo>
                          <a:pt x="477" y="1379"/>
                          <a:pt x="470" y="1380"/>
                          <a:pt x="466" y="1385"/>
                        </a:cubicBezTo>
                        <a:cubicBezTo>
                          <a:pt x="463" y="1389"/>
                          <a:pt x="464" y="1395"/>
                          <a:pt x="461" y="1400"/>
                        </a:cubicBezTo>
                        <a:cubicBezTo>
                          <a:pt x="452" y="1416"/>
                          <a:pt x="437" y="1428"/>
                          <a:pt x="431" y="1445"/>
                        </a:cubicBezTo>
                        <a:cubicBezTo>
                          <a:pt x="429" y="1450"/>
                          <a:pt x="430" y="1456"/>
                          <a:pt x="426" y="1460"/>
                        </a:cubicBezTo>
                        <a:cubicBezTo>
                          <a:pt x="418" y="1468"/>
                          <a:pt x="392" y="1476"/>
                          <a:pt x="381" y="1480"/>
                        </a:cubicBezTo>
                        <a:cubicBezTo>
                          <a:pt x="375" y="1509"/>
                          <a:pt x="372" y="1533"/>
                          <a:pt x="346" y="1550"/>
                        </a:cubicBezTo>
                        <a:cubicBezTo>
                          <a:pt x="330" y="1597"/>
                          <a:pt x="306" y="1636"/>
                          <a:pt x="286" y="1680"/>
                        </a:cubicBezTo>
                        <a:cubicBezTo>
                          <a:pt x="273" y="1708"/>
                          <a:pt x="277" y="1717"/>
                          <a:pt x="251" y="1735"/>
                        </a:cubicBezTo>
                        <a:cubicBezTo>
                          <a:pt x="237" y="1778"/>
                          <a:pt x="221" y="1818"/>
                          <a:pt x="196" y="1855"/>
                        </a:cubicBezTo>
                        <a:cubicBezTo>
                          <a:pt x="191" y="1880"/>
                          <a:pt x="191" y="1892"/>
                          <a:pt x="166" y="1900"/>
                        </a:cubicBezTo>
                        <a:cubicBezTo>
                          <a:pt x="151" y="1923"/>
                          <a:pt x="138" y="1950"/>
                          <a:pt x="126" y="1975"/>
                        </a:cubicBezTo>
                        <a:cubicBezTo>
                          <a:pt x="116" y="1995"/>
                          <a:pt x="119" y="2021"/>
                          <a:pt x="106" y="2040"/>
                        </a:cubicBezTo>
                        <a:cubicBezTo>
                          <a:pt x="94" y="2058"/>
                          <a:pt x="85" y="2080"/>
                          <a:pt x="76" y="2100"/>
                        </a:cubicBezTo>
                        <a:cubicBezTo>
                          <a:pt x="63" y="2130"/>
                          <a:pt x="67" y="2139"/>
                          <a:pt x="46" y="2160"/>
                        </a:cubicBezTo>
                        <a:cubicBezTo>
                          <a:pt x="34" y="2195"/>
                          <a:pt x="37" y="2229"/>
                          <a:pt x="16" y="2260"/>
                        </a:cubicBezTo>
                        <a:cubicBezTo>
                          <a:pt x="10" y="2301"/>
                          <a:pt x="6" y="2329"/>
                          <a:pt x="16" y="2370"/>
                        </a:cubicBezTo>
                        <a:cubicBezTo>
                          <a:pt x="10" y="2406"/>
                          <a:pt x="17" y="2431"/>
                          <a:pt x="26" y="2465"/>
                        </a:cubicBezTo>
                        <a:cubicBezTo>
                          <a:pt x="16" y="2495"/>
                          <a:pt x="25" y="2519"/>
                          <a:pt x="46" y="2540"/>
                        </a:cubicBezTo>
                        <a:cubicBezTo>
                          <a:pt x="42" y="2570"/>
                          <a:pt x="38" y="2611"/>
                          <a:pt x="31" y="2640"/>
                        </a:cubicBezTo>
                        <a:cubicBezTo>
                          <a:pt x="28" y="2651"/>
                          <a:pt x="20" y="2659"/>
                          <a:pt x="16" y="2670"/>
                        </a:cubicBezTo>
                        <a:cubicBezTo>
                          <a:pt x="13" y="2697"/>
                          <a:pt x="21" y="2738"/>
                          <a:pt x="6" y="2760"/>
                        </a:cubicBezTo>
                        <a:cubicBezTo>
                          <a:pt x="4" y="2792"/>
                          <a:pt x="0" y="2823"/>
                          <a:pt x="1" y="2855"/>
                        </a:cubicBezTo>
                        <a:cubicBezTo>
                          <a:pt x="2" y="2866"/>
                          <a:pt x="13" y="2874"/>
                          <a:pt x="16" y="2885"/>
                        </a:cubicBezTo>
                        <a:cubicBezTo>
                          <a:pt x="32" y="2949"/>
                          <a:pt x="34" y="3008"/>
                          <a:pt x="81" y="3055"/>
                        </a:cubicBezTo>
                        <a:cubicBezTo>
                          <a:pt x="87" y="3080"/>
                          <a:pt x="103" y="3096"/>
                          <a:pt x="111" y="3120"/>
                        </a:cubicBezTo>
                        <a:cubicBezTo>
                          <a:pt x="117" y="3165"/>
                          <a:pt x="117" y="3168"/>
                          <a:pt x="141" y="3205"/>
                        </a:cubicBezTo>
                        <a:cubicBezTo>
                          <a:pt x="157" y="3228"/>
                          <a:pt x="160" y="3268"/>
                          <a:pt x="166" y="3295"/>
                        </a:cubicBezTo>
                        <a:cubicBezTo>
                          <a:pt x="171" y="3316"/>
                          <a:pt x="181" y="3328"/>
                          <a:pt x="201" y="3335"/>
                        </a:cubicBezTo>
                        <a:cubicBezTo>
                          <a:pt x="212" y="3369"/>
                          <a:pt x="215" y="3429"/>
                          <a:pt x="246" y="3450"/>
                        </a:cubicBezTo>
                        <a:cubicBezTo>
                          <a:pt x="250" y="3489"/>
                          <a:pt x="248" y="3513"/>
                          <a:pt x="281" y="3535"/>
                        </a:cubicBezTo>
                        <a:cubicBezTo>
                          <a:pt x="293" y="3571"/>
                          <a:pt x="285" y="3556"/>
                          <a:pt x="301" y="3580"/>
                        </a:cubicBezTo>
                        <a:cubicBezTo>
                          <a:pt x="308" y="3610"/>
                          <a:pt x="330" y="3675"/>
                          <a:pt x="361" y="3685"/>
                        </a:cubicBezTo>
                        <a:cubicBezTo>
                          <a:pt x="401" y="3683"/>
                          <a:pt x="443" y="3693"/>
                          <a:pt x="481" y="3680"/>
                        </a:cubicBezTo>
                        <a:cubicBezTo>
                          <a:pt x="492" y="3676"/>
                          <a:pt x="483" y="3654"/>
                          <a:pt x="476" y="3645"/>
                        </a:cubicBezTo>
                        <a:cubicBezTo>
                          <a:pt x="469" y="3636"/>
                          <a:pt x="424" y="3629"/>
                          <a:pt x="411" y="3620"/>
                        </a:cubicBezTo>
                        <a:cubicBezTo>
                          <a:pt x="377" y="3596"/>
                          <a:pt x="371" y="3538"/>
                          <a:pt x="331" y="3525"/>
                        </a:cubicBezTo>
                        <a:cubicBezTo>
                          <a:pt x="326" y="3520"/>
                          <a:pt x="322" y="3514"/>
                          <a:pt x="316" y="3510"/>
                        </a:cubicBezTo>
                        <a:cubicBezTo>
                          <a:pt x="312" y="3507"/>
                          <a:pt x="304" y="3509"/>
                          <a:pt x="301" y="3505"/>
                        </a:cubicBezTo>
                        <a:cubicBezTo>
                          <a:pt x="282" y="3478"/>
                          <a:pt x="301" y="3465"/>
                          <a:pt x="271" y="3455"/>
                        </a:cubicBezTo>
                        <a:cubicBezTo>
                          <a:pt x="263" y="3432"/>
                          <a:pt x="263" y="3439"/>
                          <a:pt x="271" y="3405"/>
                        </a:cubicBezTo>
                        <a:cubicBezTo>
                          <a:pt x="273" y="3395"/>
                          <a:pt x="281" y="3375"/>
                          <a:pt x="281" y="3375"/>
                        </a:cubicBezTo>
                        <a:cubicBezTo>
                          <a:pt x="270" y="3341"/>
                          <a:pt x="281" y="3383"/>
                          <a:pt x="281" y="3330"/>
                        </a:cubicBezTo>
                        <a:cubicBezTo>
                          <a:pt x="281" y="3310"/>
                          <a:pt x="272" y="3305"/>
                          <a:pt x="261" y="3290"/>
                        </a:cubicBezTo>
                        <a:cubicBezTo>
                          <a:pt x="243" y="3264"/>
                          <a:pt x="232" y="3222"/>
                          <a:pt x="206" y="3205"/>
                        </a:cubicBezTo>
                        <a:cubicBezTo>
                          <a:pt x="199" y="3183"/>
                          <a:pt x="188" y="3166"/>
                          <a:pt x="181" y="3145"/>
                        </a:cubicBezTo>
                        <a:cubicBezTo>
                          <a:pt x="187" y="3122"/>
                          <a:pt x="186" y="3113"/>
                          <a:pt x="206" y="3100"/>
                        </a:cubicBezTo>
                        <a:cubicBezTo>
                          <a:pt x="201" y="3084"/>
                          <a:pt x="191" y="3071"/>
                          <a:pt x="186" y="3055"/>
                        </a:cubicBezTo>
                        <a:cubicBezTo>
                          <a:pt x="190" y="3018"/>
                          <a:pt x="182" y="2999"/>
                          <a:pt x="211" y="2980"/>
                        </a:cubicBezTo>
                        <a:cubicBezTo>
                          <a:pt x="200" y="2948"/>
                          <a:pt x="168" y="2966"/>
                          <a:pt x="141" y="2970"/>
                        </a:cubicBezTo>
                        <a:cubicBezTo>
                          <a:pt x="116" y="2964"/>
                          <a:pt x="100" y="2948"/>
                          <a:pt x="76" y="2940"/>
                        </a:cubicBezTo>
                        <a:cubicBezTo>
                          <a:pt x="74" y="2935"/>
                          <a:pt x="69" y="2930"/>
                          <a:pt x="71" y="2925"/>
                        </a:cubicBezTo>
                        <a:cubicBezTo>
                          <a:pt x="83" y="2889"/>
                          <a:pt x="114" y="2891"/>
                          <a:pt x="61" y="2900"/>
                        </a:cubicBezTo>
                        <a:cubicBezTo>
                          <a:pt x="56" y="2903"/>
                          <a:pt x="52" y="2912"/>
                          <a:pt x="46" y="2910"/>
                        </a:cubicBezTo>
                        <a:cubicBezTo>
                          <a:pt x="39" y="2907"/>
                          <a:pt x="39" y="2897"/>
                          <a:pt x="36" y="2890"/>
                        </a:cubicBezTo>
                        <a:cubicBezTo>
                          <a:pt x="32" y="2880"/>
                          <a:pt x="26" y="2860"/>
                          <a:pt x="26" y="2860"/>
                        </a:cubicBezTo>
                        <a:cubicBezTo>
                          <a:pt x="41" y="2850"/>
                          <a:pt x="56" y="2845"/>
                          <a:pt x="71" y="2835"/>
                        </a:cubicBezTo>
                        <a:cubicBezTo>
                          <a:pt x="69" y="2817"/>
                          <a:pt x="71" y="2798"/>
                          <a:pt x="66" y="2780"/>
                        </a:cubicBezTo>
                        <a:cubicBezTo>
                          <a:pt x="64" y="2773"/>
                          <a:pt x="52" y="2772"/>
                          <a:pt x="51" y="2765"/>
                        </a:cubicBezTo>
                        <a:cubicBezTo>
                          <a:pt x="48" y="2739"/>
                          <a:pt x="61" y="2735"/>
                          <a:pt x="76" y="2725"/>
                        </a:cubicBezTo>
                        <a:cubicBezTo>
                          <a:pt x="66" y="2696"/>
                          <a:pt x="92" y="2706"/>
                          <a:pt x="116" y="2690"/>
                        </a:cubicBezTo>
                        <a:cubicBezTo>
                          <a:pt x="111" y="2688"/>
                          <a:pt x="104" y="2689"/>
                          <a:pt x="101" y="2685"/>
                        </a:cubicBezTo>
                        <a:cubicBezTo>
                          <a:pt x="95" y="2676"/>
                          <a:pt x="91" y="2655"/>
                          <a:pt x="91" y="2655"/>
                        </a:cubicBezTo>
                        <a:cubicBezTo>
                          <a:pt x="98" y="2602"/>
                          <a:pt x="105" y="2561"/>
                          <a:pt x="151" y="2530"/>
                        </a:cubicBezTo>
                        <a:cubicBezTo>
                          <a:pt x="156" y="2502"/>
                          <a:pt x="155" y="2487"/>
                          <a:pt x="146" y="2460"/>
                        </a:cubicBezTo>
                        <a:cubicBezTo>
                          <a:pt x="149" y="2450"/>
                          <a:pt x="153" y="2440"/>
                          <a:pt x="156" y="2430"/>
                        </a:cubicBezTo>
                        <a:cubicBezTo>
                          <a:pt x="158" y="2425"/>
                          <a:pt x="161" y="2415"/>
                          <a:pt x="161" y="2415"/>
                        </a:cubicBezTo>
                        <a:cubicBezTo>
                          <a:pt x="136" y="2398"/>
                          <a:pt x="151" y="2377"/>
                          <a:pt x="126" y="2360"/>
                        </a:cubicBezTo>
                        <a:cubicBezTo>
                          <a:pt x="123" y="2352"/>
                          <a:pt x="115" y="2338"/>
                          <a:pt x="126" y="2330"/>
                        </a:cubicBezTo>
                        <a:cubicBezTo>
                          <a:pt x="135" y="2324"/>
                          <a:pt x="156" y="2320"/>
                          <a:pt x="156" y="2320"/>
                        </a:cubicBezTo>
                        <a:cubicBezTo>
                          <a:pt x="130" y="2282"/>
                          <a:pt x="182" y="2258"/>
                          <a:pt x="131" y="2245"/>
                        </a:cubicBezTo>
                        <a:cubicBezTo>
                          <a:pt x="152" y="2214"/>
                          <a:pt x="136" y="2244"/>
                          <a:pt x="136" y="2185"/>
                        </a:cubicBezTo>
                        <a:cubicBezTo>
                          <a:pt x="136" y="2136"/>
                          <a:pt x="163" y="2110"/>
                          <a:pt x="201" y="2085"/>
                        </a:cubicBezTo>
                        <a:cubicBezTo>
                          <a:pt x="210" y="2079"/>
                          <a:pt x="171" y="2095"/>
                          <a:pt x="171" y="2095"/>
                        </a:cubicBezTo>
                        <a:cubicBezTo>
                          <a:pt x="175" y="2070"/>
                          <a:pt x="183" y="2053"/>
                          <a:pt x="191" y="2030"/>
                        </a:cubicBezTo>
                        <a:cubicBezTo>
                          <a:pt x="189" y="2022"/>
                          <a:pt x="189" y="2013"/>
                          <a:pt x="186" y="2005"/>
                        </a:cubicBezTo>
                        <a:cubicBezTo>
                          <a:pt x="184" y="1999"/>
                          <a:pt x="177" y="1996"/>
                          <a:pt x="176" y="1990"/>
                        </a:cubicBezTo>
                        <a:cubicBezTo>
                          <a:pt x="169" y="1932"/>
                          <a:pt x="243" y="1935"/>
                          <a:pt x="281" y="1930"/>
                        </a:cubicBezTo>
                        <a:cubicBezTo>
                          <a:pt x="291" y="1927"/>
                          <a:pt x="301" y="1923"/>
                          <a:pt x="311" y="1920"/>
                        </a:cubicBezTo>
                        <a:cubicBezTo>
                          <a:pt x="316" y="1918"/>
                          <a:pt x="326" y="1915"/>
                          <a:pt x="326" y="1915"/>
                        </a:cubicBezTo>
                        <a:cubicBezTo>
                          <a:pt x="306" y="1908"/>
                          <a:pt x="298" y="1898"/>
                          <a:pt x="286" y="1880"/>
                        </a:cubicBezTo>
                        <a:cubicBezTo>
                          <a:pt x="298" y="1843"/>
                          <a:pt x="289" y="1857"/>
                          <a:pt x="311" y="1835"/>
                        </a:cubicBezTo>
                        <a:cubicBezTo>
                          <a:pt x="316" y="1813"/>
                          <a:pt x="329" y="1806"/>
                          <a:pt x="336" y="1785"/>
                        </a:cubicBezTo>
                        <a:cubicBezTo>
                          <a:pt x="341" y="1744"/>
                          <a:pt x="346" y="1718"/>
                          <a:pt x="381" y="1695"/>
                        </a:cubicBezTo>
                        <a:cubicBezTo>
                          <a:pt x="399" y="1668"/>
                          <a:pt x="406" y="1651"/>
                          <a:pt x="416" y="1620"/>
                        </a:cubicBezTo>
                        <a:cubicBezTo>
                          <a:pt x="422" y="1602"/>
                          <a:pt x="461" y="1585"/>
                          <a:pt x="461" y="1585"/>
                        </a:cubicBezTo>
                        <a:cubicBezTo>
                          <a:pt x="450" y="1568"/>
                          <a:pt x="437" y="1564"/>
                          <a:pt x="431" y="1545"/>
                        </a:cubicBezTo>
                        <a:cubicBezTo>
                          <a:pt x="438" y="1516"/>
                          <a:pt x="455" y="1507"/>
                          <a:pt x="481" y="1495"/>
                        </a:cubicBezTo>
                        <a:cubicBezTo>
                          <a:pt x="491" y="1491"/>
                          <a:pt x="511" y="1485"/>
                          <a:pt x="511" y="1485"/>
                        </a:cubicBezTo>
                        <a:cubicBezTo>
                          <a:pt x="516" y="1469"/>
                          <a:pt x="536" y="1440"/>
                          <a:pt x="536" y="1440"/>
                        </a:cubicBezTo>
                        <a:cubicBezTo>
                          <a:pt x="524" y="1403"/>
                          <a:pt x="529" y="1420"/>
                          <a:pt x="521" y="1390"/>
                        </a:cubicBezTo>
                        <a:cubicBezTo>
                          <a:pt x="528" y="1368"/>
                          <a:pt x="539" y="1377"/>
                          <a:pt x="546" y="1355"/>
                        </a:cubicBezTo>
                        <a:cubicBezTo>
                          <a:pt x="550" y="1327"/>
                          <a:pt x="551" y="1287"/>
                          <a:pt x="586" y="1275"/>
                        </a:cubicBezTo>
                        <a:cubicBezTo>
                          <a:pt x="602" y="1270"/>
                          <a:pt x="631" y="1250"/>
                          <a:pt x="631" y="1250"/>
                        </a:cubicBezTo>
                        <a:cubicBezTo>
                          <a:pt x="634" y="1245"/>
                          <a:pt x="637" y="1239"/>
                          <a:pt x="641" y="1235"/>
                        </a:cubicBezTo>
                        <a:cubicBezTo>
                          <a:pt x="645" y="1231"/>
                          <a:pt x="652" y="1230"/>
                          <a:pt x="656" y="1225"/>
                        </a:cubicBezTo>
                        <a:cubicBezTo>
                          <a:pt x="659" y="1222"/>
                          <a:pt x="666" y="1191"/>
                          <a:pt x="666" y="1190"/>
                        </a:cubicBezTo>
                        <a:cubicBezTo>
                          <a:pt x="652" y="1132"/>
                          <a:pt x="684" y="1112"/>
                          <a:pt x="721" y="1075"/>
                        </a:cubicBezTo>
                        <a:cubicBezTo>
                          <a:pt x="728" y="1053"/>
                          <a:pt x="742" y="1036"/>
                          <a:pt x="751" y="1015"/>
                        </a:cubicBezTo>
                        <a:cubicBezTo>
                          <a:pt x="774" y="963"/>
                          <a:pt x="790" y="900"/>
                          <a:pt x="851" y="880"/>
                        </a:cubicBezTo>
                        <a:cubicBezTo>
                          <a:pt x="859" y="840"/>
                          <a:pt x="872" y="850"/>
                          <a:pt x="916" y="845"/>
                        </a:cubicBezTo>
                        <a:cubicBezTo>
                          <a:pt x="936" y="815"/>
                          <a:pt x="934" y="800"/>
                          <a:pt x="951" y="775"/>
                        </a:cubicBezTo>
                        <a:cubicBezTo>
                          <a:pt x="958" y="748"/>
                          <a:pt x="964" y="754"/>
                          <a:pt x="986" y="740"/>
                        </a:cubicBezTo>
                        <a:cubicBezTo>
                          <a:pt x="996" y="725"/>
                          <a:pt x="1010" y="712"/>
                          <a:pt x="1016" y="695"/>
                        </a:cubicBezTo>
                        <a:cubicBezTo>
                          <a:pt x="1019" y="685"/>
                          <a:pt x="1026" y="665"/>
                          <a:pt x="1026" y="665"/>
                        </a:cubicBezTo>
                        <a:cubicBezTo>
                          <a:pt x="1023" y="653"/>
                          <a:pt x="1016" y="642"/>
                          <a:pt x="1016" y="630"/>
                        </a:cubicBezTo>
                        <a:cubicBezTo>
                          <a:pt x="1016" y="605"/>
                          <a:pt x="1035" y="564"/>
                          <a:pt x="1041" y="540"/>
                        </a:cubicBezTo>
                        <a:cubicBezTo>
                          <a:pt x="1045" y="522"/>
                          <a:pt x="1055" y="526"/>
                          <a:pt x="1066" y="515"/>
                        </a:cubicBezTo>
                        <a:cubicBezTo>
                          <a:pt x="1072" y="509"/>
                          <a:pt x="1085" y="489"/>
                          <a:pt x="1091" y="480"/>
                        </a:cubicBezTo>
                        <a:cubicBezTo>
                          <a:pt x="1097" y="452"/>
                          <a:pt x="1104" y="429"/>
                          <a:pt x="1126" y="410"/>
                        </a:cubicBezTo>
                        <a:cubicBezTo>
                          <a:pt x="1135" y="402"/>
                          <a:pt x="1156" y="390"/>
                          <a:pt x="1156" y="390"/>
                        </a:cubicBezTo>
                        <a:cubicBezTo>
                          <a:pt x="1185" y="346"/>
                          <a:pt x="1173" y="321"/>
                          <a:pt x="1236" y="305"/>
                        </a:cubicBezTo>
                        <a:cubicBezTo>
                          <a:pt x="1283" y="274"/>
                          <a:pt x="1247" y="292"/>
                          <a:pt x="1291" y="280"/>
                        </a:cubicBezTo>
                        <a:cubicBezTo>
                          <a:pt x="1301" y="277"/>
                          <a:pt x="1311" y="273"/>
                          <a:pt x="1321" y="270"/>
                        </a:cubicBezTo>
                        <a:cubicBezTo>
                          <a:pt x="1326" y="268"/>
                          <a:pt x="1336" y="265"/>
                          <a:pt x="1336" y="265"/>
                        </a:cubicBezTo>
                        <a:cubicBezTo>
                          <a:pt x="1356" y="236"/>
                          <a:pt x="1389" y="239"/>
                          <a:pt x="1421" y="235"/>
                        </a:cubicBezTo>
                        <a:cubicBezTo>
                          <a:pt x="1445" y="229"/>
                          <a:pt x="1467" y="221"/>
                          <a:pt x="1491" y="215"/>
                        </a:cubicBezTo>
                        <a:cubicBezTo>
                          <a:pt x="1515" y="199"/>
                          <a:pt x="1500" y="207"/>
                          <a:pt x="1536" y="195"/>
                        </a:cubicBezTo>
                        <a:cubicBezTo>
                          <a:pt x="1547" y="191"/>
                          <a:pt x="1566" y="175"/>
                          <a:pt x="1566" y="175"/>
                        </a:cubicBezTo>
                        <a:cubicBezTo>
                          <a:pt x="1575" y="149"/>
                          <a:pt x="1583" y="120"/>
                          <a:pt x="1606" y="105"/>
                        </a:cubicBezTo>
                        <a:cubicBezTo>
                          <a:pt x="1630" y="69"/>
                          <a:pt x="1618" y="83"/>
                          <a:pt x="1641" y="60"/>
                        </a:cubicBezTo>
                        <a:cubicBezTo>
                          <a:pt x="1648" y="40"/>
                          <a:pt x="1658" y="42"/>
                          <a:pt x="1676" y="30"/>
                        </a:cubicBezTo>
                        <a:cubicBezTo>
                          <a:pt x="1684" y="18"/>
                          <a:pt x="1704" y="8"/>
                          <a:pt x="1696" y="0"/>
                        </a:cubicBezTo>
                        <a:close/>
                      </a:path>
                    </a:pathLst>
                  </a:custGeom>
                  <a:solidFill>
                    <a:srgbClr val="D8D8D8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</p:grpSp>
            <p:grpSp>
              <p:nvGrpSpPr>
                <p:cNvPr id="6" name="Group 720"/>
                <p:cNvGrpSpPr>
                  <a:grpSpLocks noChangeAspect="1"/>
                </p:cNvGrpSpPr>
                <p:nvPr/>
              </p:nvGrpSpPr>
              <p:grpSpPr bwMode="auto">
                <a:xfrm>
                  <a:off x="3693" y="2880"/>
                  <a:ext cx="5856" cy="9446"/>
                  <a:chOff x="3458" y="2056"/>
                  <a:chExt cx="5733" cy="8910"/>
                </a:xfrm>
              </p:grpSpPr>
              <p:grpSp>
                <p:nvGrpSpPr>
                  <p:cNvPr id="7" name="Group 721"/>
                  <p:cNvGrpSpPr>
                    <a:grpSpLocks noChangeAspect="1"/>
                  </p:cNvGrpSpPr>
                  <p:nvPr/>
                </p:nvGrpSpPr>
                <p:grpSpPr bwMode="auto">
                  <a:xfrm rot="240000">
                    <a:off x="3645" y="2056"/>
                    <a:ext cx="5040" cy="8663"/>
                    <a:chOff x="3605" y="2835"/>
                    <a:chExt cx="3073" cy="5738"/>
                  </a:xfrm>
                </p:grpSpPr>
                <p:sp>
                  <p:nvSpPr>
                    <p:cNvPr id="9923" name="Oval 7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865" y="439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24" name="Oval 7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25" y="436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25" name="Oval 7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50" y="423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26" name="Oval 72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810" y="420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27" name="Oval 72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695" y="420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28" name="Oval 72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835" y="592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29" name="Oval 72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965" y="616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30" name="Oval 72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20" y="619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31" name="Oval 73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45" y="627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32" name="Oval 73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735" y="638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33" name="Oval 73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920" y="638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34" name="Oval 73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690" y="663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35" name="Oval 73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835" y="667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36" name="Oval 73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920" y="693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37" name="Oval 73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835" y="7126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38" name="Oval 73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605" y="720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39" name="Oval 73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260" y="501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40" name="Oval 73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315" y="517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41" name="Oval 74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820" y="7256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42" name="Oval 74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820" y="741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43" name="Oval 74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690" y="754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44" name="Oval 74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990" y="7387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45" name="Oval 74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050" y="7466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46" name="Oval 74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750" y="7706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47" name="Oval 74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905" y="789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48" name="Oval 74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990" y="789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49" name="Oval 74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965" y="797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50" name="Oval 74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990" y="816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51" name="Oval 75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990" y="8282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52" name="Oval 7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20" y="820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53" name="Oval 75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075" y="836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54" name="Oval 75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230" y="808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55" name="Oval 75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315" y="816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56" name="Oval 75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30" y="816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57" name="Oval 75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345" y="851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58" name="Oval 7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400" y="7816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59" name="Oval 75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135" y="342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60" name="Oval 75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865" y="381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61" name="Oval 76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075" y="5094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62" name="Oval 76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905" y="539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63" name="Oval 7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45" y="544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64" name="Oval 76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260" y="552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65" name="Oval 7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370" y="5474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66" name="Oval 7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575" y="539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67" name="Oval 7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230" y="574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68" name="Oval 7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075" y="595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69" name="Oval 76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315" y="334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70" name="Oval 76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430" y="338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71" name="Oval 77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515" y="330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72" name="Oval 77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050" y="3626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73" name="Oval 77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190" y="378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74" name="Oval 77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80" y="381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75" name="Oval 77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245" y="472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76" name="Oval 77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160" y="496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77" name="Oval 77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00" y="4879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78" name="Oval 77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755" y="4936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79" name="Oval 77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640" y="501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80" name="Oval 77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455" y="452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81" name="Oval 78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50" y="456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82" name="Oval 78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190" y="480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83" name="Oval 78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430" y="504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84" name="Oval 7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920" y="2962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85" name="Oval 78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880" y="317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86" name="Oval 78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965" y="3222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87" name="Oval 78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725" y="3006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88" name="Oval 78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725" y="3143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89" name="Oval 78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600" y="3199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90" name="Oval 78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515" y="3199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91" name="Oval 79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345" y="3041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92" name="Oval 79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220" y="3120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93" name="Oval 79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220" y="3222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94" name="Oval 79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610" y="3894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95" name="Oval 7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440" y="2962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96" name="Oval 79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400" y="2835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97" name="Oval 79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610" y="2883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98" name="Oval 79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793" y="3085"/>
                      <a:ext cx="85" cy="79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99" name="Oval 79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920" y="3006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10000" name="Oval 79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810" y="2927"/>
                      <a:ext cx="68" cy="63"/>
                    </a:xfrm>
                    <a:prstGeom prst="ellipse">
                      <a:avLst/>
                    </a:prstGeom>
                    <a:solidFill>
                      <a:srgbClr val="622423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8" name="Group 80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822" y="2247"/>
                    <a:ext cx="5369" cy="8719"/>
                    <a:chOff x="3234" y="2045"/>
                    <a:chExt cx="2148" cy="3876"/>
                  </a:xfrm>
                </p:grpSpPr>
                <p:sp>
                  <p:nvSpPr>
                    <p:cNvPr id="9915" name="Freeform 801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3514" y="2052"/>
                      <a:ext cx="1610" cy="2202"/>
                    </a:xfrm>
                    <a:custGeom>
                      <a:avLst/>
                      <a:gdLst>
                        <a:gd name="T0" fmla="*/ 1559 w 1610"/>
                        <a:gd name="T1" fmla="*/ 42 h 2202"/>
                        <a:gd name="T2" fmla="*/ 1466 w 1610"/>
                        <a:gd name="T3" fmla="*/ 75 h 2202"/>
                        <a:gd name="T4" fmla="*/ 1328 w 1610"/>
                        <a:gd name="T5" fmla="*/ 96 h 2202"/>
                        <a:gd name="T6" fmla="*/ 1232 w 1610"/>
                        <a:gd name="T7" fmla="*/ 150 h 2202"/>
                        <a:gd name="T8" fmla="*/ 1151 w 1610"/>
                        <a:gd name="T9" fmla="*/ 216 h 2202"/>
                        <a:gd name="T10" fmla="*/ 1091 w 1610"/>
                        <a:gd name="T11" fmla="*/ 195 h 2202"/>
                        <a:gd name="T12" fmla="*/ 959 w 1610"/>
                        <a:gd name="T13" fmla="*/ 216 h 2202"/>
                        <a:gd name="T14" fmla="*/ 914 w 1610"/>
                        <a:gd name="T15" fmla="*/ 270 h 2202"/>
                        <a:gd name="T16" fmla="*/ 845 w 1610"/>
                        <a:gd name="T17" fmla="*/ 273 h 2202"/>
                        <a:gd name="T18" fmla="*/ 761 w 1610"/>
                        <a:gd name="T19" fmla="*/ 270 h 2202"/>
                        <a:gd name="T20" fmla="*/ 719 w 1610"/>
                        <a:gd name="T21" fmla="*/ 312 h 2202"/>
                        <a:gd name="T22" fmla="*/ 683 w 1610"/>
                        <a:gd name="T23" fmla="*/ 336 h 2202"/>
                        <a:gd name="T24" fmla="*/ 680 w 1610"/>
                        <a:gd name="T25" fmla="*/ 399 h 2202"/>
                        <a:gd name="T26" fmla="*/ 665 w 1610"/>
                        <a:gd name="T27" fmla="*/ 441 h 2202"/>
                        <a:gd name="T28" fmla="*/ 614 w 1610"/>
                        <a:gd name="T29" fmla="*/ 477 h 2202"/>
                        <a:gd name="T30" fmla="*/ 572 w 1610"/>
                        <a:gd name="T31" fmla="*/ 531 h 2202"/>
                        <a:gd name="T32" fmla="*/ 524 w 1610"/>
                        <a:gd name="T33" fmla="*/ 573 h 2202"/>
                        <a:gd name="T34" fmla="*/ 506 w 1610"/>
                        <a:gd name="T35" fmla="*/ 624 h 2202"/>
                        <a:gd name="T36" fmla="*/ 440 w 1610"/>
                        <a:gd name="T37" fmla="*/ 669 h 2202"/>
                        <a:gd name="T38" fmla="*/ 419 w 1610"/>
                        <a:gd name="T39" fmla="*/ 711 h 2202"/>
                        <a:gd name="T40" fmla="*/ 380 w 1610"/>
                        <a:gd name="T41" fmla="*/ 723 h 2202"/>
                        <a:gd name="T42" fmla="*/ 323 w 1610"/>
                        <a:gd name="T43" fmla="*/ 834 h 2202"/>
                        <a:gd name="T44" fmla="*/ 287 w 1610"/>
                        <a:gd name="T45" fmla="*/ 927 h 2202"/>
                        <a:gd name="T46" fmla="*/ 266 w 1610"/>
                        <a:gd name="T47" fmla="*/ 1017 h 2202"/>
                        <a:gd name="T48" fmla="*/ 254 w 1610"/>
                        <a:gd name="T49" fmla="*/ 1065 h 2202"/>
                        <a:gd name="T50" fmla="*/ 224 w 1610"/>
                        <a:gd name="T51" fmla="*/ 1122 h 2202"/>
                        <a:gd name="T52" fmla="*/ 170 w 1610"/>
                        <a:gd name="T53" fmla="*/ 1185 h 2202"/>
                        <a:gd name="T54" fmla="*/ 143 w 1610"/>
                        <a:gd name="T55" fmla="*/ 1269 h 2202"/>
                        <a:gd name="T56" fmla="*/ 155 w 1610"/>
                        <a:gd name="T57" fmla="*/ 1338 h 2202"/>
                        <a:gd name="T58" fmla="*/ 173 w 1610"/>
                        <a:gd name="T59" fmla="*/ 1401 h 2202"/>
                        <a:gd name="T60" fmla="*/ 125 w 1610"/>
                        <a:gd name="T61" fmla="*/ 1428 h 2202"/>
                        <a:gd name="T62" fmla="*/ 131 w 1610"/>
                        <a:gd name="T63" fmla="*/ 1506 h 2202"/>
                        <a:gd name="T64" fmla="*/ 164 w 1610"/>
                        <a:gd name="T65" fmla="*/ 1563 h 2202"/>
                        <a:gd name="T66" fmla="*/ 179 w 1610"/>
                        <a:gd name="T67" fmla="*/ 1629 h 2202"/>
                        <a:gd name="T68" fmla="*/ 194 w 1610"/>
                        <a:gd name="T69" fmla="*/ 1698 h 2202"/>
                        <a:gd name="T70" fmla="*/ 209 w 1610"/>
                        <a:gd name="T71" fmla="*/ 1746 h 2202"/>
                        <a:gd name="T72" fmla="*/ 236 w 1610"/>
                        <a:gd name="T73" fmla="*/ 1788 h 2202"/>
                        <a:gd name="T74" fmla="*/ 239 w 1610"/>
                        <a:gd name="T75" fmla="*/ 1860 h 2202"/>
                        <a:gd name="T76" fmla="*/ 152 w 1610"/>
                        <a:gd name="T77" fmla="*/ 1923 h 2202"/>
                        <a:gd name="T78" fmla="*/ 101 w 1610"/>
                        <a:gd name="T79" fmla="*/ 1953 h 2202"/>
                        <a:gd name="T80" fmla="*/ 59 w 1610"/>
                        <a:gd name="T81" fmla="*/ 1983 h 2202"/>
                        <a:gd name="T82" fmla="*/ 56 w 1610"/>
                        <a:gd name="T83" fmla="*/ 2034 h 2202"/>
                        <a:gd name="T84" fmla="*/ 32 w 1610"/>
                        <a:gd name="T85" fmla="*/ 2070 h 2202"/>
                        <a:gd name="T86" fmla="*/ 2 w 1610"/>
                        <a:gd name="T87" fmla="*/ 2130 h 2202"/>
                        <a:gd name="T88" fmla="*/ 14 w 1610"/>
                        <a:gd name="T89" fmla="*/ 2184 h 2202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w 1610"/>
                        <a:gd name="T136" fmla="*/ 0 h 2202"/>
                        <a:gd name="T137" fmla="*/ 1610 w 1610"/>
                        <a:gd name="T138" fmla="*/ 2202 h 2202"/>
                      </a:gdLst>
                      <a:ahLst/>
                      <a:cxnLst>
                        <a:cxn ang="T90">
                          <a:pos x="T0" y="T1"/>
                        </a:cxn>
                        <a:cxn ang="T91">
                          <a:pos x="T2" y="T3"/>
                        </a:cxn>
                        <a:cxn ang="T92">
                          <a:pos x="T4" y="T5"/>
                        </a:cxn>
                        <a:cxn ang="T93">
                          <a:pos x="T6" y="T7"/>
                        </a:cxn>
                        <a:cxn ang="T94">
                          <a:pos x="T8" y="T9"/>
                        </a:cxn>
                        <a:cxn ang="T95">
                          <a:pos x="T10" y="T11"/>
                        </a:cxn>
                        <a:cxn ang="T96">
                          <a:pos x="T12" y="T13"/>
                        </a:cxn>
                        <a:cxn ang="T97">
                          <a:pos x="T14" y="T15"/>
                        </a:cxn>
                        <a:cxn ang="T98">
                          <a:pos x="T16" y="T17"/>
                        </a:cxn>
                        <a:cxn ang="T99">
                          <a:pos x="T18" y="T19"/>
                        </a:cxn>
                        <a:cxn ang="T100">
                          <a:pos x="T20" y="T21"/>
                        </a:cxn>
                        <a:cxn ang="T101">
                          <a:pos x="T22" y="T23"/>
                        </a:cxn>
                        <a:cxn ang="T102">
                          <a:pos x="T24" y="T25"/>
                        </a:cxn>
                        <a:cxn ang="T103">
                          <a:pos x="T26" y="T27"/>
                        </a:cxn>
                        <a:cxn ang="T104">
                          <a:pos x="T28" y="T29"/>
                        </a:cxn>
                        <a:cxn ang="T105">
                          <a:pos x="T30" y="T31"/>
                        </a:cxn>
                        <a:cxn ang="T106">
                          <a:pos x="T32" y="T33"/>
                        </a:cxn>
                        <a:cxn ang="T107">
                          <a:pos x="T34" y="T35"/>
                        </a:cxn>
                        <a:cxn ang="T108">
                          <a:pos x="T36" y="T37"/>
                        </a:cxn>
                        <a:cxn ang="T109">
                          <a:pos x="T38" y="T39"/>
                        </a:cxn>
                        <a:cxn ang="T110">
                          <a:pos x="T40" y="T41"/>
                        </a:cxn>
                        <a:cxn ang="T111">
                          <a:pos x="T42" y="T43"/>
                        </a:cxn>
                        <a:cxn ang="T112">
                          <a:pos x="T44" y="T45"/>
                        </a:cxn>
                        <a:cxn ang="T113">
                          <a:pos x="T46" y="T47"/>
                        </a:cxn>
                        <a:cxn ang="T114">
                          <a:pos x="T48" y="T49"/>
                        </a:cxn>
                        <a:cxn ang="T115">
                          <a:pos x="T50" y="T51"/>
                        </a:cxn>
                        <a:cxn ang="T116">
                          <a:pos x="T52" y="T53"/>
                        </a:cxn>
                        <a:cxn ang="T117">
                          <a:pos x="T54" y="T55"/>
                        </a:cxn>
                        <a:cxn ang="T118">
                          <a:pos x="T56" y="T57"/>
                        </a:cxn>
                        <a:cxn ang="T119">
                          <a:pos x="T58" y="T59"/>
                        </a:cxn>
                        <a:cxn ang="T120">
                          <a:pos x="T60" y="T61"/>
                        </a:cxn>
                        <a:cxn ang="T121">
                          <a:pos x="T62" y="T63"/>
                        </a:cxn>
                        <a:cxn ang="T122">
                          <a:pos x="T64" y="T65"/>
                        </a:cxn>
                        <a:cxn ang="T123">
                          <a:pos x="T66" y="T67"/>
                        </a:cxn>
                        <a:cxn ang="T124">
                          <a:pos x="T68" y="T69"/>
                        </a:cxn>
                        <a:cxn ang="T125">
                          <a:pos x="T70" y="T71"/>
                        </a:cxn>
                        <a:cxn ang="T126">
                          <a:pos x="T72" y="T73"/>
                        </a:cxn>
                        <a:cxn ang="T127">
                          <a:pos x="T74" y="T75"/>
                        </a:cxn>
                        <a:cxn ang="T128">
                          <a:pos x="T76" y="T77"/>
                        </a:cxn>
                        <a:cxn ang="T129">
                          <a:pos x="T78" y="T79"/>
                        </a:cxn>
                        <a:cxn ang="T130">
                          <a:pos x="T80" y="T81"/>
                        </a:cxn>
                        <a:cxn ang="T131">
                          <a:pos x="T82" y="T83"/>
                        </a:cxn>
                        <a:cxn ang="T132">
                          <a:pos x="T84" y="T85"/>
                        </a:cxn>
                        <a:cxn ang="T133">
                          <a:pos x="T86" y="T87"/>
                        </a:cxn>
                        <a:cxn ang="T134">
                          <a:pos x="T88" y="T89"/>
                        </a:cxn>
                      </a:cxnLst>
                      <a:rect l="T135" t="T136" r="T137" b="T138"/>
                      <a:pathLst>
                        <a:path w="1610" h="2202">
                          <a:moveTo>
                            <a:pt x="1610" y="0"/>
                          </a:moveTo>
                          <a:cubicBezTo>
                            <a:pt x="1591" y="16"/>
                            <a:pt x="1573" y="32"/>
                            <a:pt x="1559" y="42"/>
                          </a:cubicBezTo>
                          <a:cubicBezTo>
                            <a:pt x="1545" y="52"/>
                            <a:pt x="1541" y="52"/>
                            <a:pt x="1526" y="57"/>
                          </a:cubicBezTo>
                          <a:cubicBezTo>
                            <a:pt x="1511" y="62"/>
                            <a:pt x="1489" y="69"/>
                            <a:pt x="1466" y="75"/>
                          </a:cubicBezTo>
                          <a:cubicBezTo>
                            <a:pt x="1443" y="81"/>
                            <a:pt x="1408" y="90"/>
                            <a:pt x="1385" y="93"/>
                          </a:cubicBezTo>
                          <a:cubicBezTo>
                            <a:pt x="1362" y="96"/>
                            <a:pt x="1341" y="93"/>
                            <a:pt x="1328" y="96"/>
                          </a:cubicBezTo>
                          <a:cubicBezTo>
                            <a:pt x="1315" y="99"/>
                            <a:pt x="1320" y="105"/>
                            <a:pt x="1304" y="114"/>
                          </a:cubicBezTo>
                          <a:cubicBezTo>
                            <a:pt x="1288" y="123"/>
                            <a:pt x="1250" y="139"/>
                            <a:pt x="1232" y="150"/>
                          </a:cubicBezTo>
                          <a:cubicBezTo>
                            <a:pt x="1214" y="161"/>
                            <a:pt x="1209" y="166"/>
                            <a:pt x="1196" y="177"/>
                          </a:cubicBezTo>
                          <a:cubicBezTo>
                            <a:pt x="1183" y="188"/>
                            <a:pt x="1167" y="209"/>
                            <a:pt x="1151" y="216"/>
                          </a:cubicBezTo>
                          <a:cubicBezTo>
                            <a:pt x="1135" y="223"/>
                            <a:pt x="1110" y="225"/>
                            <a:pt x="1100" y="222"/>
                          </a:cubicBezTo>
                          <a:cubicBezTo>
                            <a:pt x="1090" y="219"/>
                            <a:pt x="1107" y="199"/>
                            <a:pt x="1091" y="195"/>
                          </a:cubicBezTo>
                          <a:cubicBezTo>
                            <a:pt x="1075" y="191"/>
                            <a:pt x="1026" y="195"/>
                            <a:pt x="1004" y="198"/>
                          </a:cubicBezTo>
                          <a:cubicBezTo>
                            <a:pt x="982" y="201"/>
                            <a:pt x="970" y="208"/>
                            <a:pt x="959" y="216"/>
                          </a:cubicBezTo>
                          <a:cubicBezTo>
                            <a:pt x="948" y="224"/>
                            <a:pt x="942" y="237"/>
                            <a:pt x="935" y="246"/>
                          </a:cubicBezTo>
                          <a:cubicBezTo>
                            <a:pt x="928" y="255"/>
                            <a:pt x="920" y="265"/>
                            <a:pt x="914" y="270"/>
                          </a:cubicBezTo>
                          <a:cubicBezTo>
                            <a:pt x="908" y="275"/>
                            <a:pt x="907" y="279"/>
                            <a:pt x="896" y="279"/>
                          </a:cubicBezTo>
                          <a:cubicBezTo>
                            <a:pt x="885" y="279"/>
                            <a:pt x="862" y="275"/>
                            <a:pt x="845" y="273"/>
                          </a:cubicBezTo>
                          <a:cubicBezTo>
                            <a:pt x="828" y="271"/>
                            <a:pt x="805" y="264"/>
                            <a:pt x="791" y="264"/>
                          </a:cubicBezTo>
                          <a:cubicBezTo>
                            <a:pt x="777" y="264"/>
                            <a:pt x="769" y="266"/>
                            <a:pt x="761" y="270"/>
                          </a:cubicBezTo>
                          <a:cubicBezTo>
                            <a:pt x="753" y="274"/>
                            <a:pt x="747" y="284"/>
                            <a:pt x="740" y="291"/>
                          </a:cubicBezTo>
                          <a:cubicBezTo>
                            <a:pt x="733" y="298"/>
                            <a:pt x="725" y="307"/>
                            <a:pt x="719" y="312"/>
                          </a:cubicBezTo>
                          <a:cubicBezTo>
                            <a:pt x="713" y="317"/>
                            <a:pt x="707" y="320"/>
                            <a:pt x="701" y="324"/>
                          </a:cubicBezTo>
                          <a:cubicBezTo>
                            <a:pt x="695" y="328"/>
                            <a:pt x="684" y="328"/>
                            <a:pt x="683" y="336"/>
                          </a:cubicBezTo>
                          <a:cubicBezTo>
                            <a:pt x="682" y="344"/>
                            <a:pt x="695" y="362"/>
                            <a:pt x="695" y="372"/>
                          </a:cubicBezTo>
                          <a:cubicBezTo>
                            <a:pt x="695" y="382"/>
                            <a:pt x="684" y="391"/>
                            <a:pt x="680" y="399"/>
                          </a:cubicBezTo>
                          <a:cubicBezTo>
                            <a:pt x="676" y="407"/>
                            <a:pt x="676" y="413"/>
                            <a:pt x="674" y="420"/>
                          </a:cubicBezTo>
                          <a:cubicBezTo>
                            <a:pt x="672" y="427"/>
                            <a:pt x="669" y="434"/>
                            <a:pt x="665" y="441"/>
                          </a:cubicBezTo>
                          <a:cubicBezTo>
                            <a:pt x="661" y="448"/>
                            <a:pt x="658" y="453"/>
                            <a:pt x="650" y="459"/>
                          </a:cubicBezTo>
                          <a:cubicBezTo>
                            <a:pt x="642" y="465"/>
                            <a:pt x="624" y="470"/>
                            <a:pt x="614" y="477"/>
                          </a:cubicBezTo>
                          <a:cubicBezTo>
                            <a:pt x="604" y="484"/>
                            <a:pt x="597" y="489"/>
                            <a:pt x="590" y="498"/>
                          </a:cubicBezTo>
                          <a:cubicBezTo>
                            <a:pt x="583" y="507"/>
                            <a:pt x="581" y="521"/>
                            <a:pt x="572" y="531"/>
                          </a:cubicBezTo>
                          <a:cubicBezTo>
                            <a:pt x="563" y="541"/>
                            <a:pt x="544" y="551"/>
                            <a:pt x="536" y="558"/>
                          </a:cubicBezTo>
                          <a:cubicBezTo>
                            <a:pt x="528" y="565"/>
                            <a:pt x="526" y="566"/>
                            <a:pt x="524" y="573"/>
                          </a:cubicBezTo>
                          <a:cubicBezTo>
                            <a:pt x="522" y="580"/>
                            <a:pt x="527" y="592"/>
                            <a:pt x="524" y="600"/>
                          </a:cubicBezTo>
                          <a:cubicBezTo>
                            <a:pt x="521" y="608"/>
                            <a:pt x="513" y="616"/>
                            <a:pt x="506" y="624"/>
                          </a:cubicBezTo>
                          <a:cubicBezTo>
                            <a:pt x="499" y="632"/>
                            <a:pt x="496" y="641"/>
                            <a:pt x="485" y="648"/>
                          </a:cubicBezTo>
                          <a:cubicBezTo>
                            <a:pt x="474" y="655"/>
                            <a:pt x="448" y="662"/>
                            <a:pt x="440" y="669"/>
                          </a:cubicBezTo>
                          <a:cubicBezTo>
                            <a:pt x="432" y="676"/>
                            <a:pt x="437" y="686"/>
                            <a:pt x="434" y="693"/>
                          </a:cubicBezTo>
                          <a:cubicBezTo>
                            <a:pt x="431" y="700"/>
                            <a:pt x="425" y="707"/>
                            <a:pt x="419" y="711"/>
                          </a:cubicBezTo>
                          <a:cubicBezTo>
                            <a:pt x="413" y="715"/>
                            <a:pt x="404" y="715"/>
                            <a:pt x="398" y="717"/>
                          </a:cubicBezTo>
                          <a:cubicBezTo>
                            <a:pt x="392" y="719"/>
                            <a:pt x="389" y="714"/>
                            <a:pt x="380" y="723"/>
                          </a:cubicBezTo>
                          <a:cubicBezTo>
                            <a:pt x="371" y="732"/>
                            <a:pt x="353" y="753"/>
                            <a:pt x="344" y="771"/>
                          </a:cubicBezTo>
                          <a:cubicBezTo>
                            <a:pt x="335" y="789"/>
                            <a:pt x="330" y="816"/>
                            <a:pt x="323" y="834"/>
                          </a:cubicBezTo>
                          <a:cubicBezTo>
                            <a:pt x="316" y="852"/>
                            <a:pt x="305" y="867"/>
                            <a:pt x="299" y="882"/>
                          </a:cubicBezTo>
                          <a:cubicBezTo>
                            <a:pt x="293" y="897"/>
                            <a:pt x="292" y="911"/>
                            <a:pt x="287" y="927"/>
                          </a:cubicBezTo>
                          <a:cubicBezTo>
                            <a:pt x="282" y="943"/>
                            <a:pt x="276" y="963"/>
                            <a:pt x="272" y="978"/>
                          </a:cubicBezTo>
                          <a:cubicBezTo>
                            <a:pt x="268" y="993"/>
                            <a:pt x="266" y="1006"/>
                            <a:pt x="266" y="1017"/>
                          </a:cubicBezTo>
                          <a:cubicBezTo>
                            <a:pt x="266" y="1028"/>
                            <a:pt x="274" y="1036"/>
                            <a:pt x="272" y="1044"/>
                          </a:cubicBezTo>
                          <a:cubicBezTo>
                            <a:pt x="270" y="1052"/>
                            <a:pt x="260" y="1056"/>
                            <a:pt x="254" y="1065"/>
                          </a:cubicBezTo>
                          <a:cubicBezTo>
                            <a:pt x="248" y="1074"/>
                            <a:pt x="244" y="1086"/>
                            <a:pt x="239" y="1095"/>
                          </a:cubicBezTo>
                          <a:cubicBezTo>
                            <a:pt x="234" y="1104"/>
                            <a:pt x="232" y="1113"/>
                            <a:pt x="224" y="1122"/>
                          </a:cubicBezTo>
                          <a:cubicBezTo>
                            <a:pt x="216" y="1131"/>
                            <a:pt x="200" y="1142"/>
                            <a:pt x="191" y="1152"/>
                          </a:cubicBezTo>
                          <a:cubicBezTo>
                            <a:pt x="182" y="1162"/>
                            <a:pt x="175" y="1175"/>
                            <a:pt x="170" y="1185"/>
                          </a:cubicBezTo>
                          <a:cubicBezTo>
                            <a:pt x="165" y="1195"/>
                            <a:pt x="162" y="1201"/>
                            <a:pt x="158" y="1215"/>
                          </a:cubicBezTo>
                          <a:cubicBezTo>
                            <a:pt x="154" y="1229"/>
                            <a:pt x="148" y="1254"/>
                            <a:pt x="143" y="1269"/>
                          </a:cubicBezTo>
                          <a:cubicBezTo>
                            <a:pt x="138" y="1284"/>
                            <a:pt x="129" y="1294"/>
                            <a:pt x="131" y="1305"/>
                          </a:cubicBezTo>
                          <a:cubicBezTo>
                            <a:pt x="133" y="1316"/>
                            <a:pt x="149" y="1329"/>
                            <a:pt x="155" y="1338"/>
                          </a:cubicBezTo>
                          <a:cubicBezTo>
                            <a:pt x="161" y="1347"/>
                            <a:pt x="164" y="1352"/>
                            <a:pt x="167" y="1362"/>
                          </a:cubicBezTo>
                          <a:cubicBezTo>
                            <a:pt x="170" y="1372"/>
                            <a:pt x="175" y="1392"/>
                            <a:pt x="173" y="1401"/>
                          </a:cubicBezTo>
                          <a:cubicBezTo>
                            <a:pt x="171" y="1410"/>
                            <a:pt x="160" y="1415"/>
                            <a:pt x="152" y="1419"/>
                          </a:cubicBezTo>
                          <a:cubicBezTo>
                            <a:pt x="144" y="1423"/>
                            <a:pt x="129" y="1421"/>
                            <a:pt x="125" y="1428"/>
                          </a:cubicBezTo>
                          <a:cubicBezTo>
                            <a:pt x="121" y="1435"/>
                            <a:pt x="124" y="1451"/>
                            <a:pt x="125" y="1464"/>
                          </a:cubicBezTo>
                          <a:cubicBezTo>
                            <a:pt x="126" y="1477"/>
                            <a:pt x="127" y="1495"/>
                            <a:pt x="131" y="1506"/>
                          </a:cubicBezTo>
                          <a:cubicBezTo>
                            <a:pt x="135" y="1517"/>
                            <a:pt x="144" y="1521"/>
                            <a:pt x="149" y="1530"/>
                          </a:cubicBezTo>
                          <a:cubicBezTo>
                            <a:pt x="154" y="1539"/>
                            <a:pt x="160" y="1553"/>
                            <a:pt x="164" y="1563"/>
                          </a:cubicBezTo>
                          <a:cubicBezTo>
                            <a:pt x="168" y="1573"/>
                            <a:pt x="171" y="1579"/>
                            <a:pt x="173" y="1590"/>
                          </a:cubicBezTo>
                          <a:cubicBezTo>
                            <a:pt x="175" y="1601"/>
                            <a:pt x="178" y="1616"/>
                            <a:pt x="179" y="1629"/>
                          </a:cubicBezTo>
                          <a:cubicBezTo>
                            <a:pt x="180" y="1642"/>
                            <a:pt x="180" y="1657"/>
                            <a:pt x="182" y="1668"/>
                          </a:cubicBezTo>
                          <a:cubicBezTo>
                            <a:pt x="184" y="1679"/>
                            <a:pt x="190" y="1689"/>
                            <a:pt x="194" y="1698"/>
                          </a:cubicBezTo>
                          <a:cubicBezTo>
                            <a:pt x="198" y="1707"/>
                            <a:pt x="204" y="1714"/>
                            <a:pt x="206" y="1722"/>
                          </a:cubicBezTo>
                          <a:cubicBezTo>
                            <a:pt x="208" y="1730"/>
                            <a:pt x="208" y="1739"/>
                            <a:pt x="209" y="1746"/>
                          </a:cubicBezTo>
                          <a:cubicBezTo>
                            <a:pt x="210" y="1753"/>
                            <a:pt x="208" y="1757"/>
                            <a:pt x="212" y="1764"/>
                          </a:cubicBezTo>
                          <a:cubicBezTo>
                            <a:pt x="216" y="1771"/>
                            <a:pt x="229" y="1779"/>
                            <a:pt x="236" y="1788"/>
                          </a:cubicBezTo>
                          <a:cubicBezTo>
                            <a:pt x="243" y="1797"/>
                            <a:pt x="254" y="1806"/>
                            <a:pt x="254" y="1818"/>
                          </a:cubicBezTo>
                          <a:cubicBezTo>
                            <a:pt x="254" y="1830"/>
                            <a:pt x="250" y="1846"/>
                            <a:pt x="239" y="1860"/>
                          </a:cubicBezTo>
                          <a:cubicBezTo>
                            <a:pt x="228" y="1874"/>
                            <a:pt x="205" y="1889"/>
                            <a:pt x="191" y="1899"/>
                          </a:cubicBezTo>
                          <a:cubicBezTo>
                            <a:pt x="177" y="1909"/>
                            <a:pt x="162" y="1917"/>
                            <a:pt x="152" y="1923"/>
                          </a:cubicBezTo>
                          <a:cubicBezTo>
                            <a:pt x="142" y="1929"/>
                            <a:pt x="136" y="1930"/>
                            <a:pt x="128" y="1935"/>
                          </a:cubicBezTo>
                          <a:cubicBezTo>
                            <a:pt x="120" y="1940"/>
                            <a:pt x="109" y="1948"/>
                            <a:pt x="101" y="1953"/>
                          </a:cubicBezTo>
                          <a:cubicBezTo>
                            <a:pt x="93" y="1958"/>
                            <a:pt x="87" y="1963"/>
                            <a:pt x="80" y="1968"/>
                          </a:cubicBezTo>
                          <a:cubicBezTo>
                            <a:pt x="73" y="1973"/>
                            <a:pt x="63" y="1976"/>
                            <a:pt x="59" y="1983"/>
                          </a:cubicBezTo>
                          <a:cubicBezTo>
                            <a:pt x="55" y="1990"/>
                            <a:pt x="56" y="2005"/>
                            <a:pt x="56" y="2013"/>
                          </a:cubicBezTo>
                          <a:cubicBezTo>
                            <a:pt x="56" y="2021"/>
                            <a:pt x="58" y="2028"/>
                            <a:pt x="56" y="2034"/>
                          </a:cubicBezTo>
                          <a:cubicBezTo>
                            <a:pt x="54" y="2040"/>
                            <a:pt x="48" y="2043"/>
                            <a:pt x="44" y="2049"/>
                          </a:cubicBezTo>
                          <a:cubicBezTo>
                            <a:pt x="40" y="2055"/>
                            <a:pt x="37" y="2064"/>
                            <a:pt x="32" y="2070"/>
                          </a:cubicBezTo>
                          <a:cubicBezTo>
                            <a:pt x="27" y="2076"/>
                            <a:pt x="19" y="2078"/>
                            <a:pt x="14" y="2088"/>
                          </a:cubicBezTo>
                          <a:cubicBezTo>
                            <a:pt x="9" y="2098"/>
                            <a:pt x="4" y="2117"/>
                            <a:pt x="2" y="2130"/>
                          </a:cubicBezTo>
                          <a:cubicBezTo>
                            <a:pt x="0" y="2143"/>
                            <a:pt x="0" y="2157"/>
                            <a:pt x="2" y="2166"/>
                          </a:cubicBezTo>
                          <a:cubicBezTo>
                            <a:pt x="4" y="2175"/>
                            <a:pt x="12" y="2178"/>
                            <a:pt x="14" y="2184"/>
                          </a:cubicBezTo>
                          <a:cubicBezTo>
                            <a:pt x="16" y="2190"/>
                            <a:pt x="18" y="2202"/>
                            <a:pt x="17" y="2202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7030A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16" name="Freeform 802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3234" y="4068"/>
                      <a:ext cx="1500" cy="1853"/>
                    </a:xfrm>
                    <a:custGeom>
                      <a:avLst/>
                      <a:gdLst>
                        <a:gd name="T0" fmla="*/ 306 w 1500"/>
                        <a:gd name="T1" fmla="*/ 213 h 1853"/>
                        <a:gd name="T2" fmla="*/ 252 w 1500"/>
                        <a:gd name="T3" fmla="*/ 297 h 1853"/>
                        <a:gd name="T4" fmla="*/ 198 w 1500"/>
                        <a:gd name="T5" fmla="*/ 369 h 1853"/>
                        <a:gd name="T6" fmla="*/ 150 w 1500"/>
                        <a:gd name="T7" fmla="*/ 438 h 1853"/>
                        <a:gd name="T8" fmla="*/ 138 w 1500"/>
                        <a:gd name="T9" fmla="*/ 498 h 1853"/>
                        <a:gd name="T10" fmla="*/ 141 w 1500"/>
                        <a:gd name="T11" fmla="*/ 588 h 1853"/>
                        <a:gd name="T12" fmla="*/ 120 w 1500"/>
                        <a:gd name="T13" fmla="*/ 675 h 1853"/>
                        <a:gd name="T14" fmla="*/ 111 w 1500"/>
                        <a:gd name="T15" fmla="*/ 729 h 1853"/>
                        <a:gd name="T16" fmla="*/ 96 w 1500"/>
                        <a:gd name="T17" fmla="*/ 792 h 1853"/>
                        <a:gd name="T18" fmla="*/ 36 w 1500"/>
                        <a:gd name="T19" fmla="*/ 837 h 1853"/>
                        <a:gd name="T20" fmla="*/ 3 w 1500"/>
                        <a:gd name="T21" fmla="*/ 885 h 1853"/>
                        <a:gd name="T22" fmla="*/ 24 w 1500"/>
                        <a:gd name="T23" fmla="*/ 960 h 1853"/>
                        <a:gd name="T24" fmla="*/ 51 w 1500"/>
                        <a:gd name="T25" fmla="*/ 1011 h 1853"/>
                        <a:gd name="T26" fmla="*/ 84 w 1500"/>
                        <a:gd name="T27" fmla="*/ 1104 h 1853"/>
                        <a:gd name="T28" fmla="*/ 108 w 1500"/>
                        <a:gd name="T29" fmla="*/ 1161 h 1853"/>
                        <a:gd name="T30" fmla="*/ 138 w 1500"/>
                        <a:gd name="T31" fmla="*/ 1236 h 1853"/>
                        <a:gd name="T32" fmla="*/ 123 w 1500"/>
                        <a:gd name="T33" fmla="*/ 1290 h 1853"/>
                        <a:gd name="T34" fmla="*/ 105 w 1500"/>
                        <a:gd name="T35" fmla="*/ 1329 h 1853"/>
                        <a:gd name="T36" fmla="*/ 111 w 1500"/>
                        <a:gd name="T37" fmla="*/ 1362 h 1853"/>
                        <a:gd name="T38" fmla="*/ 156 w 1500"/>
                        <a:gd name="T39" fmla="*/ 1368 h 1853"/>
                        <a:gd name="T40" fmla="*/ 201 w 1500"/>
                        <a:gd name="T41" fmla="*/ 1365 h 1853"/>
                        <a:gd name="T42" fmla="*/ 243 w 1500"/>
                        <a:gd name="T43" fmla="*/ 1353 h 1853"/>
                        <a:gd name="T44" fmla="*/ 312 w 1500"/>
                        <a:gd name="T45" fmla="*/ 1329 h 1853"/>
                        <a:gd name="T46" fmla="*/ 348 w 1500"/>
                        <a:gd name="T47" fmla="*/ 1320 h 1853"/>
                        <a:gd name="T48" fmla="*/ 393 w 1500"/>
                        <a:gd name="T49" fmla="*/ 1386 h 1853"/>
                        <a:gd name="T50" fmla="*/ 405 w 1500"/>
                        <a:gd name="T51" fmla="*/ 1467 h 1853"/>
                        <a:gd name="T52" fmla="*/ 393 w 1500"/>
                        <a:gd name="T53" fmla="*/ 1524 h 1853"/>
                        <a:gd name="T54" fmla="*/ 375 w 1500"/>
                        <a:gd name="T55" fmla="*/ 1581 h 1853"/>
                        <a:gd name="T56" fmla="*/ 366 w 1500"/>
                        <a:gd name="T57" fmla="*/ 1626 h 1853"/>
                        <a:gd name="T58" fmla="*/ 426 w 1500"/>
                        <a:gd name="T59" fmla="*/ 1668 h 1853"/>
                        <a:gd name="T60" fmla="*/ 477 w 1500"/>
                        <a:gd name="T61" fmla="*/ 1710 h 1853"/>
                        <a:gd name="T62" fmla="*/ 519 w 1500"/>
                        <a:gd name="T63" fmla="*/ 1770 h 1853"/>
                        <a:gd name="T64" fmla="*/ 558 w 1500"/>
                        <a:gd name="T65" fmla="*/ 1830 h 1853"/>
                        <a:gd name="T66" fmla="*/ 600 w 1500"/>
                        <a:gd name="T67" fmla="*/ 1851 h 1853"/>
                        <a:gd name="T68" fmla="*/ 669 w 1500"/>
                        <a:gd name="T69" fmla="*/ 1827 h 1853"/>
                        <a:gd name="T70" fmla="*/ 771 w 1500"/>
                        <a:gd name="T71" fmla="*/ 1815 h 1853"/>
                        <a:gd name="T72" fmla="*/ 828 w 1500"/>
                        <a:gd name="T73" fmla="*/ 1776 h 1853"/>
                        <a:gd name="T74" fmla="*/ 870 w 1500"/>
                        <a:gd name="T75" fmla="*/ 1662 h 1853"/>
                        <a:gd name="T76" fmla="*/ 888 w 1500"/>
                        <a:gd name="T77" fmla="*/ 1575 h 1853"/>
                        <a:gd name="T78" fmla="*/ 930 w 1500"/>
                        <a:gd name="T79" fmla="*/ 1455 h 1853"/>
                        <a:gd name="T80" fmla="*/ 984 w 1500"/>
                        <a:gd name="T81" fmla="*/ 1347 h 1853"/>
                        <a:gd name="T82" fmla="*/ 1050 w 1500"/>
                        <a:gd name="T83" fmla="*/ 1251 h 1853"/>
                        <a:gd name="T84" fmla="*/ 1110 w 1500"/>
                        <a:gd name="T85" fmla="*/ 1161 h 1853"/>
                        <a:gd name="T86" fmla="*/ 1143 w 1500"/>
                        <a:gd name="T87" fmla="*/ 1071 h 1853"/>
                        <a:gd name="T88" fmla="*/ 1164 w 1500"/>
                        <a:gd name="T89" fmla="*/ 978 h 1853"/>
                        <a:gd name="T90" fmla="*/ 1164 w 1500"/>
                        <a:gd name="T91" fmla="*/ 891 h 1853"/>
                        <a:gd name="T92" fmla="*/ 1185 w 1500"/>
                        <a:gd name="T93" fmla="*/ 822 h 1853"/>
                        <a:gd name="T94" fmla="*/ 1197 w 1500"/>
                        <a:gd name="T95" fmla="*/ 759 h 1853"/>
                        <a:gd name="T96" fmla="*/ 1200 w 1500"/>
                        <a:gd name="T97" fmla="*/ 708 h 1853"/>
                        <a:gd name="T98" fmla="*/ 1260 w 1500"/>
                        <a:gd name="T99" fmla="*/ 672 h 1853"/>
                        <a:gd name="T100" fmla="*/ 1320 w 1500"/>
                        <a:gd name="T101" fmla="*/ 576 h 1853"/>
                        <a:gd name="T102" fmla="*/ 1335 w 1500"/>
                        <a:gd name="T103" fmla="*/ 525 h 1853"/>
                        <a:gd name="T104" fmla="*/ 1368 w 1500"/>
                        <a:gd name="T105" fmla="*/ 489 h 1853"/>
                        <a:gd name="T106" fmla="*/ 1377 w 1500"/>
                        <a:gd name="T107" fmla="*/ 438 h 1853"/>
                        <a:gd name="T108" fmla="*/ 1383 w 1500"/>
                        <a:gd name="T109" fmla="*/ 342 h 1853"/>
                        <a:gd name="T110" fmla="*/ 1422 w 1500"/>
                        <a:gd name="T111" fmla="*/ 225 h 1853"/>
                        <a:gd name="T112" fmla="*/ 1449 w 1500"/>
                        <a:gd name="T113" fmla="*/ 84 h 1853"/>
                        <a:gd name="T114" fmla="*/ 1500 w 1500"/>
                        <a:gd name="T115" fmla="*/ 0 h 1853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w 1500"/>
                        <a:gd name="T175" fmla="*/ 0 h 1853"/>
                        <a:gd name="T176" fmla="*/ 1500 w 1500"/>
                        <a:gd name="T177" fmla="*/ 1853 h 1853"/>
                      </a:gdLst>
                      <a:ahLst/>
                      <a:cxnLst>
                        <a:cxn ang="T116">
                          <a:pos x="T0" y="T1"/>
                        </a:cxn>
                        <a:cxn ang="T117">
                          <a:pos x="T2" y="T3"/>
                        </a:cxn>
                        <a:cxn ang="T118">
                          <a:pos x="T4" y="T5"/>
                        </a:cxn>
                        <a:cxn ang="T119">
                          <a:pos x="T6" y="T7"/>
                        </a:cxn>
                        <a:cxn ang="T120">
                          <a:pos x="T8" y="T9"/>
                        </a:cxn>
                        <a:cxn ang="T121">
                          <a:pos x="T10" y="T11"/>
                        </a:cxn>
                        <a:cxn ang="T122">
                          <a:pos x="T12" y="T13"/>
                        </a:cxn>
                        <a:cxn ang="T123">
                          <a:pos x="T14" y="T15"/>
                        </a:cxn>
                        <a:cxn ang="T124">
                          <a:pos x="T16" y="T17"/>
                        </a:cxn>
                        <a:cxn ang="T125">
                          <a:pos x="T18" y="T19"/>
                        </a:cxn>
                        <a:cxn ang="T126">
                          <a:pos x="T20" y="T21"/>
                        </a:cxn>
                        <a:cxn ang="T127">
                          <a:pos x="T22" y="T23"/>
                        </a:cxn>
                        <a:cxn ang="T128">
                          <a:pos x="T24" y="T25"/>
                        </a:cxn>
                        <a:cxn ang="T129">
                          <a:pos x="T26" y="T27"/>
                        </a:cxn>
                        <a:cxn ang="T130">
                          <a:pos x="T28" y="T29"/>
                        </a:cxn>
                        <a:cxn ang="T131">
                          <a:pos x="T30" y="T31"/>
                        </a:cxn>
                        <a:cxn ang="T132">
                          <a:pos x="T32" y="T33"/>
                        </a:cxn>
                        <a:cxn ang="T133">
                          <a:pos x="T34" y="T35"/>
                        </a:cxn>
                        <a:cxn ang="T134">
                          <a:pos x="T36" y="T37"/>
                        </a:cxn>
                        <a:cxn ang="T135">
                          <a:pos x="T38" y="T39"/>
                        </a:cxn>
                        <a:cxn ang="T136">
                          <a:pos x="T40" y="T41"/>
                        </a:cxn>
                        <a:cxn ang="T137">
                          <a:pos x="T42" y="T43"/>
                        </a:cxn>
                        <a:cxn ang="T138">
                          <a:pos x="T44" y="T45"/>
                        </a:cxn>
                        <a:cxn ang="T139">
                          <a:pos x="T46" y="T47"/>
                        </a:cxn>
                        <a:cxn ang="T140">
                          <a:pos x="T48" y="T49"/>
                        </a:cxn>
                        <a:cxn ang="T141">
                          <a:pos x="T50" y="T51"/>
                        </a:cxn>
                        <a:cxn ang="T142">
                          <a:pos x="T52" y="T53"/>
                        </a:cxn>
                        <a:cxn ang="T143">
                          <a:pos x="T54" y="T55"/>
                        </a:cxn>
                        <a:cxn ang="T144">
                          <a:pos x="T56" y="T57"/>
                        </a:cxn>
                        <a:cxn ang="T145">
                          <a:pos x="T58" y="T59"/>
                        </a:cxn>
                        <a:cxn ang="T146">
                          <a:pos x="T60" y="T61"/>
                        </a:cxn>
                        <a:cxn ang="T147">
                          <a:pos x="T62" y="T63"/>
                        </a:cxn>
                        <a:cxn ang="T148">
                          <a:pos x="T64" y="T65"/>
                        </a:cxn>
                        <a:cxn ang="T149">
                          <a:pos x="T66" y="T67"/>
                        </a:cxn>
                        <a:cxn ang="T150">
                          <a:pos x="T68" y="T69"/>
                        </a:cxn>
                        <a:cxn ang="T151">
                          <a:pos x="T70" y="T71"/>
                        </a:cxn>
                        <a:cxn ang="T152">
                          <a:pos x="T72" y="T73"/>
                        </a:cxn>
                        <a:cxn ang="T153">
                          <a:pos x="T74" y="T75"/>
                        </a:cxn>
                        <a:cxn ang="T154">
                          <a:pos x="T76" y="T77"/>
                        </a:cxn>
                        <a:cxn ang="T155">
                          <a:pos x="T78" y="T79"/>
                        </a:cxn>
                        <a:cxn ang="T156">
                          <a:pos x="T80" y="T81"/>
                        </a:cxn>
                        <a:cxn ang="T157">
                          <a:pos x="T82" y="T83"/>
                        </a:cxn>
                        <a:cxn ang="T158">
                          <a:pos x="T84" y="T85"/>
                        </a:cxn>
                        <a:cxn ang="T159">
                          <a:pos x="T86" y="T87"/>
                        </a:cxn>
                        <a:cxn ang="T160">
                          <a:pos x="T88" y="T89"/>
                        </a:cxn>
                        <a:cxn ang="T161">
                          <a:pos x="T90" y="T91"/>
                        </a:cxn>
                        <a:cxn ang="T162">
                          <a:pos x="T92" y="T93"/>
                        </a:cxn>
                        <a:cxn ang="T163">
                          <a:pos x="T94" y="T95"/>
                        </a:cxn>
                        <a:cxn ang="T164">
                          <a:pos x="T96" y="T97"/>
                        </a:cxn>
                        <a:cxn ang="T165">
                          <a:pos x="T98" y="T99"/>
                        </a:cxn>
                        <a:cxn ang="T166">
                          <a:pos x="T100" y="T101"/>
                        </a:cxn>
                        <a:cxn ang="T167">
                          <a:pos x="T102" y="T103"/>
                        </a:cxn>
                        <a:cxn ang="T168">
                          <a:pos x="T104" y="T105"/>
                        </a:cxn>
                        <a:cxn ang="T169">
                          <a:pos x="T106" y="T107"/>
                        </a:cxn>
                        <a:cxn ang="T170">
                          <a:pos x="T108" y="T109"/>
                        </a:cxn>
                        <a:cxn ang="T171">
                          <a:pos x="T110" y="T111"/>
                        </a:cxn>
                        <a:cxn ang="T172">
                          <a:pos x="T112" y="T113"/>
                        </a:cxn>
                        <a:cxn ang="T173">
                          <a:pos x="T114" y="T115"/>
                        </a:cxn>
                      </a:cxnLst>
                      <a:rect l="T174" t="T175" r="T176" b="T177"/>
                      <a:pathLst>
                        <a:path w="1500" h="1853">
                          <a:moveTo>
                            <a:pt x="303" y="186"/>
                          </a:moveTo>
                          <a:cubicBezTo>
                            <a:pt x="306" y="195"/>
                            <a:pt x="310" y="205"/>
                            <a:pt x="306" y="213"/>
                          </a:cubicBezTo>
                          <a:cubicBezTo>
                            <a:pt x="302" y="221"/>
                            <a:pt x="289" y="220"/>
                            <a:pt x="280" y="234"/>
                          </a:cubicBezTo>
                          <a:cubicBezTo>
                            <a:pt x="271" y="248"/>
                            <a:pt x="261" y="283"/>
                            <a:pt x="252" y="297"/>
                          </a:cubicBezTo>
                          <a:cubicBezTo>
                            <a:pt x="243" y="311"/>
                            <a:pt x="237" y="309"/>
                            <a:pt x="228" y="321"/>
                          </a:cubicBezTo>
                          <a:cubicBezTo>
                            <a:pt x="219" y="333"/>
                            <a:pt x="207" y="356"/>
                            <a:pt x="198" y="369"/>
                          </a:cubicBezTo>
                          <a:cubicBezTo>
                            <a:pt x="189" y="382"/>
                            <a:pt x="185" y="388"/>
                            <a:pt x="177" y="399"/>
                          </a:cubicBezTo>
                          <a:cubicBezTo>
                            <a:pt x="169" y="410"/>
                            <a:pt x="157" y="428"/>
                            <a:pt x="150" y="438"/>
                          </a:cubicBezTo>
                          <a:cubicBezTo>
                            <a:pt x="143" y="448"/>
                            <a:pt x="134" y="449"/>
                            <a:pt x="132" y="459"/>
                          </a:cubicBezTo>
                          <a:cubicBezTo>
                            <a:pt x="130" y="469"/>
                            <a:pt x="138" y="484"/>
                            <a:pt x="138" y="498"/>
                          </a:cubicBezTo>
                          <a:cubicBezTo>
                            <a:pt x="138" y="512"/>
                            <a:pt x="134" y="531"/>
                            <a:pt x="135" y="546"/>
                          </a:cubicBezTo>
                          <a:cubicBezTo>
                            <a:pt x="136" y="561"/>
                            <a:pt x="140" y="574"/>
                            <a:pt x="141" y="588"/>
                          </a:cubicBezTo>
                          <a:cubicBezTo>
                            <a:pt x="142" y="602"/>
                            <a:pt x="147" y="616"/>
                            <a:pt x="144" y="630"/>
                          </a:cubicBezTo>
                          <a:cubicBezTo>
                            <a:pt x="141" y="644"/>
                            <a:pt x="126" y="663"/>
                            <a:pt x="120" y="675"/>
                          </a:cubicBezTo>
                          <a:cubicBezTo>
                            <a:pt x="114" y="687"/>
                            <a:pt x="112" y="693"/>
                            <a:pt x="111" y="702"/>
                          </a:cubicBezTo>
                          <a:cubicBezTo>
                            <a:pt x="110" y="711"/>
                            <a:pt x="111" y="720"/>
                            <a:pt x="111" y="729"/>
                          </a:cubicBezTo>
                          <a:cubicBezTo>
                            <a:pt x="111" y="738"/>
                            <a:pt x="110" y="749"/>
                            <a:pt x="108" y="759"/>
                          </a:cubicBezTo>
                          <a:cubicBezTo>
                            <a:pt x="106" y="769"/>
                            <a:pt x="102" y="784"/>
                            <a:pt x="96" y="792"/>
                          </a:cubicBezTo>
                          <a:cubicBezTo>
                            <a:pt x="90" y="800"/>
                            <a:pt x="79" y="803"/>
                            <a:pt x="69" y="810"/>
                          </a:cubicBezTo>
                          <a:cubicBezTo>
                            <a:pt x="59" y="817"/>
                            <a:pt x="45" y="830"/>
                            <a:pt x="36" y="837"/>
                          </a:cubicBezTo>
                          <a:cubicBezTo>
                            <a:pt x="27" y="844"/>
                            <a:pt x="20" y="847"/>
                            <a:pt x="15" y="855"/>
                          </a:cubicBezTo>
                          <a:cubicBezTo>
                            <a:pt x="10" y="863"/>
                            <a:pt x="5" y="876"/>
                            <a:pt x="3" y="885"/>
                          </a:cubicBezTo>
                          <a:cubicBezTo>
                            <a:pt x="1" y="894"/>
                            <a:pt x="0" y="900"/>
                            <a:pt x="3" y="912"/>
                          </a:cubicBezTo>
                          <a:cubicBezTo>
                            <a:pt x="6" y="924"/>
                            <a:pt x="20" y="947"/>
                            <a:pt x="24" y="960"/>
                          </a:cubicBezTo>
                          <a:cubicBezTo>
                            <a:pt x="28" y="973"/>
                            <a:pt x="26" y="982"/>
                            <a:pt x="30" y="990"/>
                          </a:cubicBezTo>
                          <a:cubicBezTo>
                            <a:pt x="34" y="998"/>
                            <a:pt x="45" y="998"/>
                            <a:pt x="51" y="1011"/>
                          </a:cubicBezTo>
                          <a:cubicBezTo>
                            <a:pt x="57" y="1024"/>
                            <a:pt x="64" y="1053"/>
                            <a:pt x="69" y="1068"/>
                          </a:cubicBezTo>
                          <a:cubicBezTo>
                            <a:pt x="74" y="1083"/>
                            <a:pt x="79" y="1094"/>
                            <a:pt x="84" y="1104"/>
                          </a:cubicBezTo>
                          <a:cubicBezTo>
                            <a:pt x="89" y="1114"/>
                            <a:pt x="98" y="1122"/>
                            <a:pt x="102" y="1131"/>
                          </a:cubicBezTo>
                          <a:cubicBezTo>
                            <a:pt x="106" y="1140"/>
                            <a:pt x="104" y="1150"/>
                            <a:pt x="108" y="1161"/>
                          </a:cubicBezTo>
                          <a:cubicBezTo>
                            <a:pt x="112" y="1172"/>
                            <a:pt x="121" y="1185"/>
                            <a:pt x="126" y="1197"/>
                          </a:cubicBezTo>
                          <a:cubicBezTo>
                            <a:pt x="131" y="1209"/>
                            <a:pt x="136" y="1225"/>
                            <a:pt x="138" y="1236"/>
                          </a:cubicBezTo>
                          <a:cubicBezTo>
                            <a:pt x="140" y="1247"/>
                            <a:pt x="140" y="1257"/>
                            <a:pt x="138" y="1266"/>
                          </a:cubicBezTo>
                          <a:cubicBezTo>
                            <a:pt x="136" y="1275"/>
                            <a:pt x="127" y="1283"/>
                            <a:pt x="123" y="1290"/>
                          </a:cubicBezTo>
                          <a:cubicBezTo>
                            <a:pt x="119" y="1297"/>
                            <a:pt x="114" y="1302"/>
                            <a:pt x="111" y="1308"/>
                          </a:cubicBezTo>
                          <a:cubicBezTo>
                            <a:pt x="108" y="1314"/>
                            <a:pt x="107" y="1322"/>
                            <a:pt x="105" y="1329"/>
                          </a:cubicBezTo>
                          <a:cubicBezTo>
                            <a:pt x="103" y="1336"/>
                            <a:pt x="98" y="1342"/>
                            <a:pt x="99" y="1347"/>
                          </a:cubicBezTo>
                          <a:cubicBezTo>
                            <a:pt x="100" y="1352"/>
                            <a:pt x="104" y="1361"/>
                            <a:pt x="111" y="1362"/>
                          </a:cubicBezTo>
                          <a:cubicBezTo>
                            <a:pt x="118" y="1363"/>
                            <a:pt x="134" y="1355"/>
                            <a:pt x="141" y="1356"/>
                          </a:cubicBezTo>
                          <a:cubicBezTo>
                            <a:pt x="148" y="1357"/>
                            <a:pt x="150" y="1366"/>
                            <a:pt x="156" y="1368"/>
                          </a:cubicBezTo>
                          <a:cubicBezTo>
                            <a:pt x="162" y="1370"/>
                            <a:pt x="173" y="1371"/>
                            <a:pt x="180" y="1371"/>
                          </a:cubicBezTo>
                          <a:cubicBezTo>
                            <a:pt x="187" y="1371"/>
                            <a:pt x="194" y="1368"/>
                            <a:pt x="201" y="1365"/>
                          </a:cubicBezTo>
                          <a:cubicBezTo>
                            <a:pt x="208" y="1362"/>
                            <a:pt x="215" y="1355"/>
                            <a:pt x="222" y="1353"/>
                          </a:cubicBezTo>
                          <a:cubicBezTo>
                            <a:pt x="229" y="1351"/>
                            <a:pt x="233" y="1355"/>
                            <a:pt x="243" y="1353"/>
                          </a:cubicBezTo>
                          <a:cubicBezTo>
                            <a:pt x="253" y="1351"/>
                            <a:pt x="269" y="1345"/>
                            <a:pt x="280" y="1341"/>
                          </a:cubicBezTo>
                          <a:cubicBezTo>
                            <a:pt x="291" y="1337"/>
                            <a:pt x="304" y="1332"/>
                            <a:pt x="312" y="1329"/>
                          </a:cubicBezTo>
                          <a:cubicBezTo>
                            <a:pt x="320" y="1326"/>
                            <a:pt x="324" y="1324"/>
                            <a:pt x="330" y="1323"/>
                          </a:cubicBezTo>
                          <a:cubicBezTo>
                            <a:pt x="336" y="1322"/>
                            <a:pt x="342" y="1315"/>
                            <a:pt x="348" y="1320"/>
                          </a:cubicBezTo>
                          <a:cubicBezTo>
                            <a:pt x="354" y="1325"/>
                            <a:pt x="356" y="1342"/>
                            <a:pt x="363" y="1353"/>
                          </a:cubicBezTo>
                          <a:cubicBezTo>
                            <a:pt x="370" y="1364"/>
                            <a:pt x="385" y="1377"/>
                            <a:pt x="393" y="1386"/>
                          </a:cubicBezTo>
                          <a:cubicBezTo>
                            <a:pt x="401" y="1395"/>
                            <a:pt x="409" y="1397"/>
                            <a:pt x="411" y="1410"/>
                          </a:cubicBezTo>
                          <a:cubicBezTo>
                            <a:pt x="413" y="1423"/>
                            <a:pt x="406" y="1451"/>
                            <a:pt x="405" y="1467"/>
                          </a:cubicBezTo>
                          <a:cubicBezTo>
                            <a:pt x="404" y="1483"/>
                            <a:pt x="404" y="1497"/>
                            <a:pt x="402" y="1506"/>
                          </a:cubicBezTo>
                          <a:cubicBezTo>
                            <a:pt x="400" y="1515"/>
                            <a:pt x="396" y="1516"/>
                            <a:pt x="393" y="1524"/>
                          </a:cubicBezTo>
                          <a:cubicBezTo>
                            <a:pt x="390" y="1532"/>
                            <a:pt x="384" y="1545"/>
                            <a:pt x="381" y="1554"/>
                          </a:cubicBezTo>
                          <a:cubicBezTo>
                            <a:pt x="378" y="1563"/>
                            <a:pt x="376" y="1572"/>
                            <a:pt x="375" y="1581"/>
                          </a:cubicBezTo>
                          <a:cubicBezTo>
                            <a:pt x="374" y="1590"/>
                            <a:pt x="373" y="1601"/>
                            <a:pt x="372" y="1608"/>
                          </a:cubicBezTo>
                          <a:cubicBezTo>
                            <a:pt x="371" y="1615"/>
                            <a:pt x="365" y="1620"/>
                            <a:pt x="366" y="1626"/>
                          </a:cubicBezTo>
                          <a:cubicBezTo>
                            <a:pt x="367" y="1632"/>
                            <a:pt x="371" y="1640"/>
                            <a:pt x="381" y="1647"/>
                          </a:cubicBezTo>
                          <a:cubicBezTo>
                            <a:pt x="391" y="1654"/>
                            <a:pt x="412" y="1660"/>
                            <a:pt x="426" y="1668"/>
                          </a:cubicBezTo>
                          <a:cubicBezTo>
                            <a:pt x="440" y="1676"/>
                            <a:pt x="454" y="1685"/>
                            <a:pt x="462" y="1692"/>
                          </a:cubicBezTo>
                          <a:cubicBezTo>
                            <a:pt x="470" y="1699"/>
                            <a:pt x="469" y="1702"/>
                            <a:pt x="477" y="1710"/>
                          </a:cubicBezTo>
                          <a:cubicBezTo>
                            <a:pt x="485" y="1718"/>
                            <a:pt x="506" y="1733"/>
                            <a:pt x="513" y="1743"/>
                          </a:cubicBezTo>
                          <a:cubicBezTo>
                            <a:pt x="520" y="1753"/>
                            <a:pt x="515" y="1760"/>
                            <a:pt x="519" y="1770"/>
                          </a:cubicBezTo>
                          <a:cubicBezTo>
                            <a:pt x="523" y="1780"/>
                            <a:pt x="534" y="1793"/>
                            <a:pt x="540" y="1803"/>
                          </a:cubicBezTo>
                          <a:cubicBezTo>
                            <a:pt x="546" y="1813"/>
                            <a:pt x="553" y="1823"/>
                            <a:pt x="558" y="1830"/>
                          </a:cubicBezTo>
                          <a:cubicBezTo>
                            <a:pt x="563" y="1837"/>
                            <a:pt x="566" y="1845"/>
                            <a:pt x="573" y="1848"/>
                          </a:cubicBezTo>
                          <a:cubicBezTo>
                            <a:pt x="580" y="1851"/>
                            <a:pt x="588" y="1853"/>
                            <a:pt x="600" y="1851"/>
                          </a:cubicBezTo>
                          <a:cubicBezTo>
                            <a:pt x="612" y="1849"/>
                            <a:pt x="634" y="1840"/>
                            <a:pt x="645" y="1836"/>
                          </a:cubicBezTo>
                          <a:cubicBezTo>
                            <a:pt x="656" y="1832"/>
                            <a:pt x="658" y="1829"/>
                            <a:pt x="669" y="1827"/>
                          </a:cubicBezTo>
                          <a:cubicBezTo>
                            <a:pt x="680" y="1825"/>
                            <a:pt x="697" y="1823"/>
                            <a:pt x="714" y="1821"/>
                          </a:cubicBezTo>
                          <a:cubicBezTo>
                            <a:pt x="731" y="1819"/>
                            <a:pt x="756" y="1818"/>
                            <a:pt x="771" y="1815"/>
                          </a:cubicBezTo>
                          <a:cubicBezTo>
                            <a:pt x="786" y="1812"/>
                            <a:pt x="795" y="1809"/>
                            <a:pt x="804" y="1803"/>
                          </a:cubicBezTo>
                          <a:cubicBezTo>
                            <a:pt x="813" y="1797"/>
                            <a:pt x="822" y="1786"/>
                            <a:pt x="828" y="1776"/>
                          </a:cubicBezTo>
                          <a:cubicBezTo>
                            <a:pt x="834" y="1766"/>
                            <a:pt x="833" y="1762"/>
                            <a:pt x="840" y="1743"/>
                          </a:cubicBezTo>
                          <a:cubicBezTo>
                            <a:pt x="847" y="1724"/>
                            <a:pt x="864" y="1685"/>
                            <a:pt x="870" y="1662"/>
                          </a:cubicBezTo>
                          <a:cubicBezTo>
                            <a:pt x="876" y="1639"/>
                            <a:pt x="873" y="1620"/>
                            <a:pt x="876" y="1605"/>
                          </a:cubicBezTo>
                          <a:cubicBezTo>
                            <a:pt x="879" y="1590"/>
                            <a:pt x="880" y="1591"/>
                            <a:pt x="888" y="1575"/>
                          </a:cubicBezTo>
                          <a:cubicBezTo>
                            <a:pt x="896" y="1559"/>
                            <a:pt x="917" y="1526"/>
                            <a:pt x="924" y="1506"/>
                          </a:cubicBezTo>
                          <a:cubicBezTo>
                            <a:pt x="931" y="1486"/>
                            <a:pt x="923" y="1473"/>
                            <a:pt x="930" y="1455"/>
                          </a:cubicBezTo>
                          <a:cubicBezTo>
                            <a:pt x="937" y="1437"/>
                            <a:pt x="957" y="1416"/>
                            <a:pt x="966" y="1398"/>
                          </a:cubicBezTo>
                          <a:cubicBezTo>
                            <a:pt x="975" y="1380"/>
                            <a:pt x="975" y="1365"/>
                            <a:pt x="984" y="1347"/>
                          </a:cubicBezTo>
                          <a:cubicBezTo>
                            <a:pt x="993" y="1329"/>
                            <a:pt x="1012" y="1306"/>
                            <a:pt x="1023" y="1290"/>
                          </a:cubicBezTo>
                          <a:cubicBezTo>
                            <a:pt x="1034" y="1274"/>
                            <a:pt x="1040" y="1265"/>
                            <a:pt x="1050" y="1251"/>
                          </a:cubicBezTo>
                          <a:cubicBezTo>
                            <a:pt x="1060" y="1237"/>
                            <a:pt x="1070" y="1221"/>
                            <a:pt x="1080" y="1206"/>
                          </a:cubicBezTo>
                          <a:cubicBezTo>
                            <a:pt x="1090" y="1191"/>
                            <a:pt x="1102" y="1173"/>
                            <a:pt x="1110" y="1161"/>
                          </a:cubicBezTo>
                          <a:cubicBezTo>
                            <a:pt x="1118" y="1149"/>
                            <a:pt x="1120" y="1149"/>
                            <a:pt x="1125" y="1134"/>
                          </a:cubicBezTo>
                          <a:cubicBezTo>
                            <a:pt x="1130" y="1119"/>
                            <a:pt x="1139" y="1088"/>
                            <a:pt x="1143" y="1071"/>
                          </a:cubicBezTo>
                          <a:cubicBezTo>
                            <a:pt x="1147" y="1054"/>
                            <a:pt x="1146" y="1044"/>
                            <a:pt x="1149" y="1029"/>
                          </a:cubicBezTo>
                          <a:cubicBezTo>
                            <a:pt x="1152" y="1014"/>
                            <a:pt x="1162" y="995"/>
                            <a:pt x="1164" y="978"/>
                          </a:cubicBezTo>
                          <a:cubicBezTo>
                            <a:pt x="1166" y="961"/>
                            <a:pt x="1164" y="941"/>
                            <a:pt x="1164" y="927"/>
                          </a:cubicBezTo>
                          <a:cubicBezTo>
                            <a:pt x="1164" y="913"/>
                            <a:pt x="1162" y="899"/>
                            <a:pt x="1164" y="891"/>
                          </a:cubicBezTo>
                          <a:cubicBezTo>
                            <a:pt x="1166" y="883"/>
                            <a:pt x="1176" y="887"/>
                            <a:pt x="1179" y="876"/>
                          </a:cubicBezTo>
                          <a:cubicBezTo>
                            <a:pt x="1182" y="865"/>
                            <a:pt x="1182" y="837"/>
                            <a:pt x="1185" y="822"/>
                          </a:cubicBezTo>
                          <a:cubicBezTo>
                            <a:pt x="1188" y="807"/>
                            <a:pt x="1195" y="793"/>
                            <a:pt x="1197" y="783"/>
                          </a:cubicBezTo>
                          <a:cubicBezTo>
                            <a:pt x="1199" y="773"/>
                            <a:pt x="1198" y="767"/>
                            <a:pt x="1197" y="759"/>
                          </a:cubicBezTo>
                          <a:cubicBezTo>
                            <a:pt x="1196" y="751"/>
                            <a:pt x="1194" y="743"/>
                            <a:pt x="1194" y="735"/>
                          </a:cubicBezTo>
                          <a:cubicBezTo>
                            <a:pt x="1194" y="727"/>
                            <a:pt x="1193" y="715"/>
                            <a:pt x="1200" y="708"/>
                          </a:cubicBezTo>
                          <a:cubicBezTo>
                            <a:pt x="1207" y="701"/>
                            <a:pt x="1226" y="699"/>
                            <a:pt x="1236" y="693"/>
                          </a:cubicBezTo>
                          <a:cubicBezTo>
                            <a:pt x="1246" y="687"/>
                            <a:pt x="1251" y="684"/>
                            <a:pt x="1260" y="672"/>
                          </a:cubicBezTo>
                          <a:cubicBezTo>
                            <a:pt x="1269" y="660"/>
                            <a:pt x="1280" y="634"/>
                            <a:pt x="1290" y="618"/>
                          </a:cubicBezTo>
                          <a:cubicBezTo>
                            <a:pt x="1300" y="602"/>
                            <a:pt x="1312" y="588"/>
                            <a:pt x="1320" y="576"/>
                          </a:cubicBezTo>
                          <a:cubicBezTo>
                            <a:pt x="1328" y="564"/>
                            <a:pt x="1333" y="554"/>
                            <a:pt x="1335" y="546"/>
                          </a:cubicBezTo>
                          <a:cubicBezTo>
                            <a:pt x="1337" y="538"/>
                            <a:pt x="1333" y="532"/>
                            <a:pt x="1335" y="525"/>
                          </a:cubicBezTo>
                          <a:cubicBezTo>
                            <a:pt x="1337" y="518"/>
                            <a:pt x="1342" y="513"/>
                            <a:pt x="1347" y="507"/>
                          </a:cubicBezTo>
                          <a:cubicBezTo>
                            <a:pt x="1352" y="501"/>
                            <a:pt x="1360" y="496"/>
                            <a:pt x="1368" y="489"/>
                          </a:cubicBezTo>
                          <a:cubicBezTo>
                            <a:pt x="1376" y="482"/>
                            <a:pt x="1394" y="474"/>
                            <a:pt x="1395" y="465"/>
                          </a:cubicBezTo>
                          <a:cubicBezTo>
                            <a:pt x="1396" y="456"/>
                            <a:pt x="1382" y="447"/>
                            <a:pt x="1377" y="438"/>
                          </a:cubicBezTo>
                          <a:cubicBezTo>
                            <a:pt x="1372" y="429"/>
                            <a:pt x="1367" y="427"/>
                            <a:pt x="1368" y="411"/>
                          </a:cubicBezTo>
                          <a:cubicBezTo>
                            <a:pt x="1369" y="395"/>
                            <a:pt x="1376" y="365"/>
                            <a:pt x="1383" y="342"/>
                          </a:cubicBezTo>
                          <a:cubicBezTo>
                            <a:pt x="1390" y="319"/>
                            <a:pt x="1404" y="289"/>
                            <a:pt x="1410" y="270"/>
                          </a:cubicBezTo>
                          <a:cubicBezTo>
                            <a:pt x="1416" y="251"/>
                            <a:pt x="1416" y="239"/>
                            <a:pt x="1422" y="225"/>
                          </a:cubicBezTo>
                          <a:cubicBezTo>
                            <a:pt x="1428" y="211"/>
                            <a:pt x="1439" y="209"/>
                            <a:pt x="1443" y="186"/>
                          </a:cubicBezTo>
                          <a:cubicBezTo>
                            <a:pt x="1447" y="163"/>
                            <a:pt x="1446" y="106"/>
                            <a:pt x="1449" y="84"/>
                          </a:cubicBezTo>
                          <a:cubicBezTo>
                            <a:pt x="1452" y="62"/>
                            <a:pt x="1456" y="65"/>
                            <a:pt x="1464" y="51"/>
                          </a:cubicBezTo>
                          <a:cubicBezTo>
                            <a:pt x="1472" y="37"/>
                            <a:pt x="1486" y="18"/>
                            <a:pt x="1500" y="0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7030A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17" name="Freeform 80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728" y="2045"/>
                      <a:ext cx="654" cy="2023"/>
                    </a:xfrm>
                    <a:custGeom>
                      <a:avLst/>
                      <a:gdLst>
                        <a:gd name="T0" fmla="*/ 6 w 654"/>
                        <a:gd name="T1" fmla="*/ 1999 h 2023"/>
                        <a:gd name="T2" fmla="*/ 6 w 654"/>
                        <a:gd name="T3" fmla="*/ 1930 h 2023"/>
                        <a:gd name="T4" fmla="*/ 66 w 654"/>
                        <a:gd name="T5" fmla="*/ 1801 h 2023"/>
                        <a:gd name="T6" fmla="*/ 105 w 654"/>
                        <a:gd name="T7" fmla="*/ 1738 h 2023"/>
                        <a:gd name="T8" fmla="*/ 135 w 654"/>
                        <a:gd name="T9" fmla="*/ 1663 h 2023"/>
                        <a:gd name="T10" fmla="*/ 174 w 654"/>
                        <a:gd name="T11" fmla="*/ 1618 h 2023"/>
                        <a:gd name="T12" fmla="*/ 210 w 654"/>
                        <a:gd name="T13" fmla="*/ 1585 h 2023"/>
                        <a:gd name="T14" fmla="*/ 246 w 654"/>
                        <a:gd name="T15" fmla="*/ 1543 h 2023"/>
                        <a:gd name="T16" fmla="*/ 225 w 654"/>
                        <a:gd name="T17" fmla="*/ 1459 h 2023"/>
                        <a:gd name="T18" fmla="*/ 264 w 654"/>
                        <a:gd name="T19" fmla="*/ 1366 h 2023"/>
                        <a:gd name="T20" fmla="*/ 294 w 654"/>
                        <a:gd name="T21" fmla="*/ 1291 h 2023"/>
                        <a:gd name="T22" fmla="*/ 294 w 654"/>
                        <a:gd name="T23" fmla="*/ 1240 h 2023"/>
                        <a:gd name="T24" fmla="*/ 363 w 654"/>
                        <a:gd name="T25" fmla="*/ 1174 h 2023"/>
                        <a:gd name="T26" fmla="*/ 417 w 654"/>
                        <a:gd name="T27" fmla="*/ 1120 h 2023"/>
                        <a:gd name="T28" fmla="*/ 429 w 654"/>
                        <a:gd name="T29" fmla="*/ 1051 h 2023"/>
                        <a:gd name="T30" fmla="*/ 453 w 654"/>
                        <a:gd name="T31" fmla="*/ 967 h 2023"/>
                        <a:gd name="T32" fmla="*/ 444 w 654"/>
                        <a:gd name="T33" fmla="*/ 913 h 2023"/>
                        <a:gd name="T34" fmla="*/ 465 w 654"/>
                        <a:gd name="T35" fmla="*/ 886 h 2023"/>
                        <a:gd name="T36" fmla="*/ 507 w 654"/>
                        <a:gd name="T37" fmla="*/ 805 h 2023"/>
                        <a:gd name="T38" fmla="*/ 510 w 654"/>
                        <a:gd name="T39" fmla="*/ 727 h 2023"/>
                        <a:gd name="T40" fmla="*/ 495 w 654"/>
                        <a:gd name="T41" fmla="*/ 676 h 2023"/>
                        <a:gd name="T42" fmla="*/ 447 w 654"/>
                        <a:gd name="T43" fmla="*/ 628 h 2023"/>
                        <a:gd name="T44" fmla="*/ 417 w 654"/>
                        <a:gd name="T45" fmla="*/ 550 h 2023"/>
                        <a:gd name="T46" fmla="*/ 411 w 654"/>
                        <a:gd name="T47" fmla="*/ 481 h 2023"/>
                        <a:gd name="T48" fmla="*/ 417 w 654"/>
                        <a:gd name="T49" fmla="*/ 412 h 2023"/>
                        <a:gd name="T50" fmla="*/ 468 w 654"/>
                        <a:gd name="T51" fmla="*/ 364 h 2023"/>
                        <a:gd name="T52" fmla="*/ 510 w 654"/>
                        <a:gd name="T53" fmla="*/ 298 h 2023"/>
                        <a:gd name="T54" fmla="*/ 552 w 654"/>
                        <a:gd name="T55" fmla="*/ 238 h 2023"/>
                        <a:gd name="T56" fmla="*/ 582 w 654"/>
                        <a:gd name="T57" fmla="*/ 190 h 2023"/>
                        <a:gd name="T58" fmla="*/ 651 w 654"/>
                        <a:gd name="T59" fmla="*/ 175 h 2023"/>
                        <a:gd name="T60" fmla="*/ 636 w 654"/>
                        <a:gd name="T61" fmla="*/ 130 h 2023"/>
                        <a:gd name="T62" fmla="*/ 570 w 654"/>
                        <a:gd name="T63" fmla="*/ 121 h 2023"/>
                        <a:gd name="T64" fmla="*/ 501 w 654"/>
                        <a:gd name="T65" fmla="*/ 82 h 2023"/>
                        <a:gd name="T66" fmla="*/ 471 w 654"/>
                        <a:gd name="T67" fmla="*/ 52 h 2023"/>
                        <a:gd name="T68" fmla="*/ 453 w 654"/>
                        <a:gd name="T69" fmla="*/ 7 h 2023"/>
                        <a:gd name="T70" fmla="*/ 396 w 654"/>
                        <a:gd name="T71" fmla="*/ 7 h 2023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w 654"/>
                        <a:gd name="T109" fmla="*/ 0 h 2023"/>
                        <a:gd name="T110" fmla="*/ 654 w 654"/>
                        <a:gd name="T111" fmla="*/ 2023 h 2023"/>
                      </a:gdLst>
                      <a:ahLst/>
                      <a:cxnLst>
                        <a:cxn ang="T72">
                          <a:pos x="T0" y="T1"/>
                        </a:cxn>
                        <a:cxn ang="T73">
                          <a:pos x="T2" y="T3"/>
                        </a:cxn>
                        <a:cxn ang="T74">
                          <a:pos x="T4" y="T5"/>
                        </a:cxn>
                        <a:cxn ang="T75">
                          <a:pos x="T6" y="T7"/>
                        </a:cxn>
                        <a:cxn ang="T76">
                          <a:pos x="T8" y="T9"/>
                        </a:cxn>
                        <a:cxn ang="T77">
                          <a:pos x="T10" y="T11"/>
                        </a:cxn>
                        <a:cxn ang="T78">
                          <a:pos x="T12" y="T13"/>
                        </a:cxn>
                        <a:cxn ang="T79">
                          <a:pos x="T14" y="T15"/>
                        </a:cxn>
                        <a:cxn ang="T80">
                          <a:pos x="T16" y="T17"/>
                        </a:cxn>
                        <a:cxn ang="T81">
                          <a:pos x="T18" y="T19"/>
                        </a:cxn>
                        <a:cxn ang="T82">
                          <a:pos x="T20" y="T21"/>
                        </a:cxn>
                        <a:cxn ang="T83">
                          <a:pos x="T22" y="T23"/>
                        </a:cxn>
                        <a:cxn ang="T84">
                          <a:pos x="T24" y="T25"/>
                        </a:cxn>
                        <a:cxn ang="T85">
                          <a:pos x="T26" y="T27"/>
                        </a:cxn>
                        <a:cxn ang="T86">
                          <a:pos x="T28" y="T29"/>
                        </a:cxn>
                        <a:cxn ang="T87">
                          <a:pos x="T30" y="T31"/>
                        </a:cxn>
                        <a:cxn ang="T88">
                          <a:pos x="T32" y="T33"/>
                        </a:cxn>
                        <a:cxn ang="T89">
                          <a:pos x="T34" y="T35"/>
                        </a:cxn>
                        <a:cxn ang="T90">
                          <a:pos x="T36" y="T37"/>
                        </a:cxn>
                        <a:cxn ang="T91">
                          <a:pos x="T38" y="T39"/>
                        </a:cxn>
                        <a:cxn ang="T92">
                          <a:pos x="T40" y="T41"/>
                        </a:cxn>
                        <a:cxn ang="T93">
                          <a:pos x="T42" y="T43"/>
                        </a:cxn>
                        <a:cxn ang="T94">
                          <a:pos x="T44" y="T45"/>
                        </a:cxn>
                        <a:cxn ang="T95">
                          <a:pos x="T46" y="T47"/>
                        </a:cxn>
                        <a:cxn ang="T96">
                          <a:pos x="T48" y="T49"/>
                        </a:cxn>
                        <a:cxn ang="T97">
                          <a:pos x="T50" y="T51"/>
                        </a:cxn>
                        <a:cxn ang="T98">
                          <a:pos x="T52" y="T53"/>
                        </a:cxn>
                        <a:cxn ang="T99">
                          <a:pos x="T54" y="T55"/>
                        </a:cxn>
                        <a:cxn ang="T100">
                          <a:pos x="T56" y="T57"/>
                        </a:cxn>
                        <a:cxn ang="T101">
                          <a:pos x="T58" y="T59"/>
                        </a:cxn>
                        <a:cxn ang="T102">
                          <a:pos x="T60" y="T61"/>
                        </a:cxn>
                        <a:cxn ang="T103">
                          <a:pos x="T62" y="T63"/>
                        </a:cxn>
                        <a:cxn ang="T104">
                          <a:pos x="T64" y="T65"/>
                        </a:cxn>
                        <a:cxn ang="T105">
                          <a:pos x="T66" y="T67"/>
                        </a:cxn>
                        <a:cxn ang="T106">
                          <a:pos x="T68" y="T69"/>
                        </a:cxn>
                        <a:cxn ang="T107">
                          <a:pos x="T70" y="T71"/>
                        </a:cxn>
                      </a:cxnLst>
                      <a:rect l="T108" t="T109" r="T110" b="T111"/>
                      <a:pathLst>
                        <a:path w="654" h="2023">
                          <a:moveTo>
                            <a:pt x="6" y="2023"/>
                          </a:moveTo>
                          <a:cubicBezTo>
                            <a:pt x="6" y="2016"/>
                            <a:pt x="6" y="2009"/>
                            <a:pt x="6" y="1999"/>
                          </a:cubicBezTo>
                          <a:cubicBezTo>
                            <a:pt x="6" y="1989"/>
                            <a:pt x="6" y="1974"/>
                            <a:pt x="6" y="1963"/>
                          </a:cubicBezTo>
                          <a:cubicBezTo>
                            <a:pt x="6" y="1952"/>
                            <a:pt x="0" y="1948"/>
                            <a:pt x="6" y="1930"/>
                          </a:cubicBezTo>
                          <a:cubicBezTo>
                            <a:pt x="12" y="1912"/>
                            <a:pt x="35" y="1876"/>
                            <a:pt x="45" y="1855"/>
                          </a:cubicBezTo>
                          <a:cubicBezTo>
                            <a:pt x="55" y="1834"/>
                            <a:pt x="59" y="1816"/>
                            <a:pt x="66" y="1801"/>
                          </a:cubicBezTo>
                          <a:cubicBezTo>
                            <a:pt x="73" y="1786"/>
                            <a:pt x="80" y="1773"/>
                            <a:pt x="87" y="1762"/>
                          </a:cubicBezTo>
                          <a:cubicBezTo>
                            <a:pt x="94" y="1751"/>
                            <a:pt x="98" y="1749"/>
                            <a:pt x="105" y="1738"/>
                          </a:cubicBezTo>
                          <a:cubicBezTo>
                            <a:pt x="112" y="1727"/>
                            <a:pt x="121" y="1711"/>
                            <a:pt x="126" y="1699"/>
                          </a:cubicBezTo>
                          <a:cubicBezTo>
                            <a:pt x="131" y="1687"/>
                            <a:pt x="131" y="1672"/>
                            <a:pt x="135" y="1663"/>
                          </a:cubicBezTo>
                          <a:cubicBezTo>
                            <a:pt x="139" y="1654"/>
                            <a:pt x="144" y="1652"/>
                            <a:pt x="150" y="1645"/>
                          </a:cubicBezTo>
                          <a:cubicBezTo>
                            <a:pt x="156" y="1638"/>
                            <a:pt x="168" y="1625"/>
                            <a:pt x="174" y="1618"/>
                          </a:cubicBezTo>
                          <a:cubicBezTo>
                            <a:pt x="180" y="1611"/>
                            <a:pt x="183" y="1608"/>
                            <a:pt x="189" y="1603"/>
                          </a:cubicBezTo>
                          <a:cubicBezTo>
                            <a:pt x="195" y="1598"/>
                            <a:pt x="203" y="1590"/>
                            <a:pt x="210" y="1585"/>
                          </a:cubicBezTo>
                          <a:cubicBezTo>
                            <a:pt x="217" y="1580"/>
                            <a:pt x="228" y="1577"/>
                            <a:pt x="234" y="1570"/>
                          </a:cubicBezTo>
                          <a:cubicBezTo>
                            <a:pt x="240" y="1563"/>
                            <a:pt x="247" y="1552"/>
                            <a:pt x="246" y="1543"/>
                          </a:cubicBezTo>
                          <a:cubicBezTo>
                            <a:pt x="245" y="1534"/>
                            <a:pt x="232" y="1527"/>
                            <a:pt x="228" y="1513"/>
                          </a:cubicBezTo>
                          <a:cubicBezTo>
                            <a:pt x="224" y="1499"/>
                            <a:pt x="224" y="1475"/>
                            <a:pt x="225" y="1459"/>
                          </a:cubicBezTo>
                          <a:cubicBezTo>
                            <a:pt x="226" y="1443"/>
                            <a:pt x="228" y="1429"/>
                            <a:pt x="234" y="1414"/>
                          </a:cubicBezTo>
                          <a:cubicBezTo>
                            <a:pt x="240" y="1399"/>
                            <a:pt x="257" y="1381"/>
                            <a:pt x="264" y="1366"/>
                          </a:cubicBezTo>
                          <a:cubicBezTo>
                            <a:pt x="271" y="1351"/>
                            <a:pt x="274" y="1336"/>
                            <a:pt x="279" y="1324"/>
                          </a:cubicBezTo>
                          <a:cubicBezTo>
                            <a:pt x="284" y="1312"/>
                            <a:pt x="292" y="1302"/>
                            <a:pt x="294" y="1291"/>
                          </a:cubicBezTo>
                          <a:cubicBezTo>
                            <a:pt x="296" y="1280"/>
                            <a:pt x="294" y="1266"/>
                            <a:pt x="294" y="1258"/>
                          </a:cubicBezTo>
                          <a:cubicBezTo>
                            <a:pt x="294" y="1250"/>
                            <a:pt x="290" y="1248"/>
                            <a:pt x="294" y="1240"/>
                          </a:cubicBezTo>
                          <a:cubicBezTo>
                            <a:pt x="298" y="1232"/>
                            <a:pt x="310" y="1218"/>
                            <a:pt x="321" y="1207"/>
                          </a:cubicBezTo>
                          <a:cubicBezTo>
                            <a:pt x="332" y="1196"/>
                            <a:pt x="351" y="1182"/>
                            <a:pt x="363" y="1174"/>
                          </a:cubicBezTo>
                          <a:cubicBezTo>
                            <a:pt x="375" y="1166"/>
                            <a:pt x="387" y="1168"/>
                            <a:pt x="396" y="1159"/>
                          </a:cubicBezTo>
                          <a:cubicBezTo>
                            <a:pt x="405" y="1150"/>
                            <a:pt x="411" y="1133"/>
                            <a:pt x="417" y="1120"/>
                          </a:cubicBezTo>
                          <a:cubicBezTo>
                            <a:pt x="423" y="1107"/>
                            <a:pt x="433" y="1092"/>
                            <a:pt x="435" y="1081"/>
                          </a:cubicBezTo>
                          <a:cubicBezTo>
                            <a:pt x="437" y="1070"/>
                            <a:pt x="429" y="1062"/>
                            <a:pt x="429" y="1051"/>
                          </a:cubicBezTo>
                          <a:cubicBezTo>
                            <a:pt x="429" y="1040"/>
                            <a:pt x="431" y="1029"/>
                            <a:pt x="435" y="1015"/>
                          </a:cubicBezTo>
                          <a:cubicBezTo>
                            <a:pt x="439" y="1001"/>
                            <a:pt x="450" y="979"/>
                            <a:pt x="453" y="967"/>
                          </a:cubicBezTo>
                          <a:cubicBezTo>
                            <a:pt x="456" y="955"/>
                            <a:pt x="454" y="949"/>
                            <a:pt x="453" y="940"/>
                          </a:cubicBezTo>
                          <a:cubicBezTo>
                            <a:pt x="452" y="931"/>
                            <a:pt x="446" y="922"/>
                            <a:pt x="444" y="913"/>
                          </a:cubicBezTo>
                          <a:cubicBezTo>
                            <a:pt x="442" y="904"/>
                            <a:pt x="435" y="890"/>
                            <a:pt x="438" y="886"/>
                          </a:cubicBezTo>
                          <a:cubicBezTo>
                            <a:pt x="441" y="882"/>
                            <a:pt x="459" y="890"/>
                            <a:pt x="465" y="886"/>
                          </a:cubicBezTo>
                          <a:cubicBezTo>
                            <a:pt x="471" y="882"/>
                            <a:pt x="467" y="875"/>
                            <a:pt x="474" y="862"/>
                          </a:cubicBezTo>
                          <a:cubicBezTo>
                            <a:pt x="481" y="849"/>
                            <a:pt x="501" y="820"/>
                            <a:pt x="507" y="805"/>
                          </a:cubicBezTo>
                          <a:cubicBezTo>
                            <a:pt x="513" y="790"/>
                            <a:pt x="512" y="782"/>
                            <a:pt x="513" y="769"/>
                          </a:cubicBezTo>
                          <a:cubicBezTo>
                            <a:pt x="514" y="756"/>
                            <a:pt x="512" y="739"/>
                            <a:pt x="510" y="727"/>
                          </a:cubicBezTo>
                          <a:cubicBezTo>
                            <a:pt x="508" y="715"/>
                            <a:pt x="503" y="702"/>
                            <a:pt x="501" y="694"/>
                          </a:cubicBezTo>
                          <a:cubicBezTo>
                            <a:pt x="499" y="686"/>
                            <a:pt x="501" y="682"/>
                            <a:pt x="495" y="676"/>
                          </a:cubicBezTo>
                          <a:cubicBezTo>
                            <a:pt x="489" y="670"/>
                            <a:pt x="473" y="666"/>
                            <a:pt x="465" y="658"/>
                          </a:cubicBezTo>
                          <a:cubicBezTo>
                            <a:pt x="457" y="650"/>
                            <a:pt x="452" y="638"/>
                            <a:pt x="447" y="628"/>
                          </a:cubicBezTo>
                          <a:cubicBezTo>
                            <a:pt x="442" y="618"/>
                            <a:pt x="443" y="614"/>
                            <a:pt x="438" y="601"/>
                          </a:cubicBezTo>
                          <a:cubicBezTo>
                            <a:pt x="433" y="588"/>
                            <a:pt x="421" y="566"/>
                            <a:pt x="417" y="550"/>
                          </a:cubicBezTo>
                          <a:cubicBezTo>
                            <a:pt x="413" y="534"/>
                            <a:pt x="415" y="513"/>
                            <a:pt x="414" y="502"/>
                          </a:cubicBezTo>
                          <a:cubicBezTo>
                            <a:pt x="413" y="491"/>
                            <a:pt x="410" y="489"/>
                            <a:pt x="411" y="481"/>
                          </a:cubicBezTo>
                          <a:cubicBezTo>
                            <a:pt x="412" y="473"/>
                            <a:pt x="419" y="462"/>
                            <a:pt x="420" y="451"/>
                          </a:cubicBezTo>
                          <a:cubicBezTo>
                            <a:pt x="421" y="440"/>
                            <a:pt x="416" y="422"/>
                            <a:pt x="417" y="412"/>
                          </a:cubicBezTo>
                          <a:cubicBezTo>
                            <a:pt x="418" y="402"/>
                            <a:pt x="420" y="399"/>
                            <a:pt x="429" y="391"/>
                          </a:cubicBezTo>
                          <a:cubicBezTo>
                            <a:pt x="438" y="383"/>
                            <a:pt x="459" y="374"/>
                            <a:pt x="468" y="364"/>
                          </a:cubicBezTo>
                          <a:cubicBezTo>
                            <a:pt x="477" y="354"/>
                            <a:pt x="479" y="339"/>
                            <a:pt x="486" y="328"/>
                          </a:cubicBezTo>
                          <a:cubicBezTo>
                            <a:pt x="493" y="317"/>
                            <a:pt x="501" y="309"/>
                            <a:pt x="510" y="298"/>
                          </a:cubicBezTo>
                          <a:cubicBezTo>
                            <a:pt x="519" y="287"/>
                            <a:pt x="533" y="269"/>
                            <a:pt x="540" y="259"/>
                          </a:cubicBezTo>
                          <a:cubicBezTo>
                            <a:pt x="547" y="249"/>
                            <a:pt x="548" y="244"/>
                            <a:pt x="552" y="238"/>
                          </a:cubicBezTo>
                          <a:cubicBezTo>
                            <a:pt x="556" y="232"/>
                            <a:pt x="559" y="231"/>
                            <a:pt x="564" y="223"/>
                          </a:cubicBezTo>
                          <a:cubicBezTo>
                            <a:pt x="569" y="215"/>
                            <a:pt x="572" y="197"/>
                            <a:pt x="582" y="190"/>
                          </a:cubicBezTo>
                          <a:cubicBezTo>
                            <a:pt x="592" y="183"/>
                            <a:pt x="613" y="183"/>
                            <a:pt x="624" y="181"/>
                          </a:cubicBezTo>
                          <a:cubicBezTo>
                            <a:pt x="635" y="179"/>
                            <a:pt x="648" y="180"/>
                            <a:pt x="651" y="175"/>
                          </a:cubicBezTo>
                          <a:cubicBezTo>
                            <a:pt x="654" y="170"/>
                            <a:pt x="644" y="155"/>
                            <a:pt x="642" y="148"/>
                          </a:cubicBezTo>
                          <a:cubicBezTo>
                            <a:pt x="640" y="141"/>
                            <a:pt x="644" y="132"/>
                            <a:pt x="636" y="130"/>
                          </a:cubicBezTo>
                          <a:cubicBezTo>
                            <a:pt x="628" y="128"/>
                            <a:pt x="605" y="137"/>
                            <a:pt x="594" y="136"/>
                          </a:cubicBezTo>
                          <a:cubicBezTo>
                            <a:pt x="583" y="135"/>
                            <a:pt x="582" y="128"/>
                            <a:pt x="570" y="121"/>
                          </a:cubicBezTo>
                          <a:cubicBezTo>
                            <a:pt x="558" y="114"/>
                            <a:pt x="533" y="100"/>
                            <a:pt x="522" y="94"/>
                          </a:cubicBezTo>
                          <a:cubicBezTo>
                            <a:pt x="511" y="88"/>
                            <a:pt x="509" y="85"/>
                            <a:pt x="501" y="82"/>
                          </a:cubicBezTo>
                          <a:cubicBezTo>
                            <a:pt x="493" y="79"/>
                            <a:pt x="479" y="78"/>
                            <a:pt x="474" y="73"/>
                          </a:cubicBezTo>
                          <a:cubicBezTo>
                            <a:pt x="469" y="68"/>
                            <a:pt x="472" y="63"/>
                            <a:pt x="471" y="52"/>
                          </a:cubicBezTo>
                          <a:cubicBezTo>
                            <a:pt x="470" y="41"/>
                            <a:pt x="474" y="14"/>
                            <a:pt x="471" y="7"/>
                          </a:cubicBezTo>
                          <a:cubicBezTo>
                            <a:pt x="468" y="0"/>
                            <a:pt x="459" y="7"/>
                            <a:pt x="453" y="7"/>
                          </a:cubicBezTo>
                          <a:cubicBezTo>
                            <a:pt x="447" y="7"/>
                            <a:pt x="441" y="7"/>
                            <a:pt x="432" y="7"/>
                          </a:cubicBezTo>
                          <a:cubicBezTo>
                            <a:pt x="423" y="7"/>
                            <a:pt x="402" y="7"/>
                            <a:pt x="396" y="7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7030A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18" name="Freeform 80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085" y="2112"/>
                      <a:ext cx="111" cy="56"/>
                    </a:xfrm>
                    <a:custGeom>
                      <a:avLst/>
                      <a:gdLst>
                        <a:gd name="T0" fmla="*/ 111 w 111"/>
                        <a:gd name="T1" fmla="*/ 0 h 56"/>
                        <a:gd name="T2" fmla="*/ 81 w 111"/>
                        <a:gd name="T3" fmla="*/ 18 h 56"/>
                        <a:gd name="T4" fmla="*/ 63 w 111"/>
                        <a:gd name="T5" fmla="*/ 27 h 56"/>
                        <a:gd name="T6" fmla="*/ 39 w 111"/>
                        <a:gd name="T7" fmla="*/ 39 h 56"/>
                        <a:gd name="T8" fmla="*/ 21 w 111"/>
                        <a:gd name="T9" fmla="*/ 54 h 56"/>
                        <a:gd name="T10" fmla="*/ 0 w 111"/>
                        <a:gd name="T11" fmla="*/ 54 h 5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11"/>
                        <a:gd name="T19" fmla="*/ 0 h 56"/>
                        <a:gd name="T20" fmla="*/ 111 w 111"/>
                        <a:gd name="T21" fmla="*/ 56 h 5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11" h="56">
                          <a:moveTo>
                            <a:pt x="111" y="0"/>
                          </a:moveTo>
                          <a:cubicBezTo>
                            <a:pt x="100" y="7"/>
                            <a:pt x="89" y="14"/>
                            <a:pt x="81" y="18"/>
                          </a:cubicBezTo>
                          <a:cubicBezTo>
                            <a:pt x="73" y="22"/>
                            <a:pt x="70" y="24"/>
                            <a:pt x="63" y="27"/>
                          </a:cubicBezTo>
                          <a:cubicBezTo>
                            <a:pt x="56" y="30"/>
                            <a:pt x="46" y="35"/>
                            <a:pt x="39" y="39"/>
                          </a:cubicBezTo>
                          <a:cubicBezTo>
                            <a:pt x="32" y="43"/>
                            <a:pt x="27" y="52"/>
                            <a:pt x="21" y="54"/>
                          </a:cubicBezTo>
                          <a:cubicBezTo>
                            <a:pt x="15" y="56"/>
                            <a:pt x="8" y="52"/>
                            <a:pt x="0" y="54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7030A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19" name="Freeform 80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200" y="2475"/>
                      <a:ext cx="210" cy="145"/>
                    </a:xfrm>
                    <a:custGeom>
                      <a:avLst/>
                      <a:gdLst>
                        <a:gd name="T0" fmla="*/ 0 w 210"/>
                        <a:gd name="T1" fmla="*/ 0 h 145"/>
                        <a:gd name="T2" fmla="*/ 27 w 210"/>
                        <a:gd name="T3" fmla="*/ 9 h 145"/>
                        <a:gd name="T4" fmla="*/ 42 w 210"/>
                        <a:gd name="T5" fmla="*/ 21 h 145"/>
                        <a:gd name="T6" fmla="*/ 63 w 210"/>
                        <a:gd name="T7" fmla="*/ 33 h 145"/>
                        <a:gd name="T8" fmla="*/ 78 w 210"/>
                        <a:gd name="T9" fmla="*/ 63 h 145"/>
                        <a:gd name="T10" fmla="*/ 87 w 210"/>
                        <a:gd name="T11" fmla="*/ 84 h 145"/>
                        <a:gd name="T12" fmla="*/ 114 w 210"/>
                        <a:gd name="T13" fmla="*/ 114 h 145"/>
                        <a:gd name="T14" fmla="*/ 141 w 210"/>
                        <a:gd name="T15" fmla="*/ 132 h 145"/>
                        <a:gd name="T16" fmla="*/ 177 w 210"/>
                        <a:gd name="T17" fmla="*/ 144 h 145"/>
                        <a:gd name="T18" fmla="*/ 210 w 210"/>
                        <a:gd name="T19" fmla="*/ 141 h 145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w 210"/>
                        <a:gd name="T31" fmla="*/ 0 h 145"/>
                        <a:gd name="T32" fmla="*/ 210 w 210"/>
                        <a:gd name="T33" fmla="*/ 145 h 145"/>
                      </a:gdLst>
                      <a:ahLst/>
                      <a:cxnLst>
                        <a:cxn ang="T20">
                          <a:pos x="T0" y="T1"/>
                        </a:cxn>
                        <a:cxn ang="T21">
                          <a:pos x="T2" y="T3"/>
                        </a:cxn>
                        <a:cxn ang="T22">
                          <a:pos x="T4" y="T5"/>
                        </a:cxn>
                        <a:cxn ang="T23">
                          <a:pos x="T6" y="T7"/>
                        </a:cxn>
                        <a:cxn ang="T24">
                          <a:pos x="T8" y="T9"/>
                        </a:cxn>
                        <a:cxn ang="T25">
                          <a:pos x="T10" y="T11"/>
                        </a:cxn>
                        <a:cxn ang="T26">
                          <a:pos x="T12" y="T13"/>
                        </a:cxn>
                        <a:cxn ang="T27">
                          <a:pos x="T14" y="T15"/>
                        </a:cxn>
                        <a:cxn ang="T28">
                          <a:pos x="T16" y="T17"/>
                        </a:cxn>
                        <a:cxn ang="T29">
                          <a:pos x="T18" y="T19"/>
                        </a:cxn>
                      </a:cxnLst>
                      <a:rect l="T30" t="T31" r="T32" b="T33"/>
                      <a:pathLst>
                        <a:path w="210" h="145">
                          <a:moveTo>
                            <a:pt x="0" y="0"/>
                          </a:moveTo>
                          <a:cubicBezTo>
                            <a:pt x="10" y="3"/>
                            <a:pt x="20" y="6"/>
                            <a:pt x="27" y="9"/>
                          </a:cubicBezTo>
                          <a:cubicBezTo>
                            <a:pt x="34" y="12"/>
                            <a:pt x="36" y="17"/>
                            <a:pt x="42" y="21"/>
                          </a:cubicBezTo>
                          <a:cubicBezTo>
                            <a:pt x="48" y="25"/>
                            <a:pt x="57" y="26"/>
                            <a:pt x="63" y="33"/>
                          </a:cubicBezTo>
                          <a:cubicBezTo>
                            <a:pt x="69" y="40"/>
                            <a:pt x="74" y="55"/>
                            <a:pt x="78" y="63"/>
                          </a:cubicBezTo>
                          <a:cubicBezTo>
                            <a:pt x="82" y="71"/>
                            <a:pt x="81" y="75"/>
                            <a:pt x="87" y="84"/>
                          </a:cubicBezTo>
                          <a:cubicBezTo>
                            <a:pt x="93" y="93"/>
                            <a:pt x="105" y="106"/>
                            <a:pt x="114" y="114"/>
                          </a:cubicBezTo>
                          <a:cubicBezTo>
                            <a:pt x="123" y="122"/>
                            <a:pt x="131" y="127"/>
                            <a:pt x="141" y="132"/>
                          </a:cubicBezTo>
                          <a:cubicBezTo>
                            <a:pt x="151" y="137"/>
                            <a:pt x="166" y="143"/>
                            <a:pt x="177" y="144"/>
                          </a:cubicBezTo>
                          <a:cubicBezTo>
                            <a:pt x="188" y="145"/>
                            <a:pt x="204" y="143"/>
                            <a:pt x="210" y="141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7030A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20" name="Freeform 80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3693" y="2667"/>
                      <a:ext cx="347" cy="768"/>
                    </a:xfrm>
                    <a:custGeom>
                      <a:avLst/>
                      <a:gdLst>
                        <a:gd name="T0" fmla="*/ 339 w 347"/>
                        <a:gd name="T1" fmla="*/ 0 h 768"/>
                        <a:gd name="T2" fmla="*/ 342 w 347"/>
                        <a:gd name="T3" fmla="*/ 27 h 768"/>
                        <a:gd name="T4" fmla="*/ 345 w 347"/>
                        <a:gd name="T5" fmla="*/ 51 h 768"/>
                        <a:gd name="T6" fmla="*/ 327 w 347"/>
                        <a:gd name="T7" fmla="*/ 75 h 768"/>
                        <a:gd name="T8" fmla="*/ 300 w 347"/>
                        <a:gd name="T9" fmla="*/ 90 h 768"/>
                        <a:gd name="T10" fmla="*/ 288 w 347"/>
                        <a:gd name="T11" fmla="*/ 111 h 768"/>
                        <a:gd name="T12" fmla="*/ 282 w 347"/>
                        <a:gd name="T13" fmla="*/ 135 h 768"/>
                        <a:gd name="T14" fmla="*/ 255 w 347"/>
                        <a:gd name="T15" fmla="*/ 165 h 768"/>
                        <a:gd name="T16" fmla="*/ 246 w 347"/>
                        <a:gd name="T17" fmla="*/ 189 h 768"/>
                        <a:gd name="T18" fmla="*/ 228 w 347"/>
                        <a:gd name="T19" fmla="*/ 219 h 768"/>
                        <a:gd name="T20" fmla="*/ 207 w 347"/>
                        <a:gd name="T21" fmla="*/ 255 h 768"/>
                        <a:gd name="T22" fmla="*/ 204 w 347"/>
                        <a:gd name="T23" fmla="*/ 279 h 768"/>
                        <a:gd name="T24" fmla="*/ 207 w 347"/>
                        <a:gd name="T25" fmla="*/ 297 h 768"/>
                        <a:gd name="T26" fmla="*/ 210 w 347"/>
                        <a:gd name="T27" fmla="*/ 333 h 768"/>
                        <a:gd name="T28" fmla="*/ 210 w 347"/>
                        <a:gd name="T29" fmla="*/ 354 h 768"/>
                        <a:gd name="T30" fmla="*/ 219 w 347"/>
                        <a:gd name="T31" fmla="*/ 393 h 768"/>
                        <a:gd name="T32" fmla="*/ 222 w 347"/>
                        <a:gd name="T33" fmla="*/ 414 h 768"/>
                        <a:gd name="T34" fmla="*/ 225 w 347"/>
                        <a:gd name="T35" fmla="*/ 444 h 768"/>
                        <a:gd name="T36" fmla="*/ 201 w 347"/>
                        <a:gd name="T37" fmla="*/ 474 h 768"/>
                        <a:gd name="T38" fmla="*/ 183 w 347"/>
                        <a:gd name="T39" fmla="*/ 489 h 768"/>
                        <a:gd name="T40" fmla="*/ 186 w 347"/>
                        <a:gd name="T41" fmla="*/ 516 h 768"/>
                        <a:gd name="T42" fmla="*/ 189 w 347"/>
                        <a:gd name="T43" fmla="*/ 558 h 768"/>
                        <a:gd name="T44" fmla="*/ 174 w 347"/>
                        <a:gd name="T45" fmla="*/ 573 h 768"/>
                        <a:gd name="T46" fmla="*/ 159 w 347"/>
                        <a:gd name="T47" fmla="*/ 585 h 768"/>
                        <a:gd name="T48" fmla="*/ 156 w 347"/>
                        <a:gd name="T49" fmla="*/ 615 h 768"/>
                        <a:gd name="T50" fmla="*/ 150 w 347"/>
                        <a:gd name="T51" fmla="*/ 639 h 768"/>
                        <a:gd name="T52" fmla="*/ 150 w 347"/>
                        <a:gd name="T53" fmla="*/ 660 h 768"/>
                        <a:gd name="T54" fmla="*/ 141 w 347"/>
                        <a:gd name="T55" fmla="*/ 690 h 768"/>
                        <a:gd name="T56" fmla="*/ 138 w 347"/>
                        <a:gd name="T57" fmla="*/ 711 h 768"/>
                        <a:gd name="T58" fmla="*/ 117 w 347"/>
                        <a:gd name="T59" fmla="*/ 723 h 768"/>
                        <a:gd name="T60" fmla="*/ 90 w 347"/>
                        <a:gd name="T61" fmla="*/ 747 h 768"/>
                        <a:gd name="T62" fmla="*/ 78 w 347"/>
                        <a:gd name="T63" fmla="*/ 765 h 768"/>
                        <a:gd name="T64" fmla="*/ 39 w 347"/>
                        <a:gd name="T65" fmla="*/ 768 h 768"/>
                        <a:gd name="T66" fmla="*/ 0 w 347"/>
                        <a:gd name="T67" fmla="*/ 765 h 768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347"/>
                        <a:gd name="T103" fmla="*/ 0 h 768"/>
                        <a:gd name="T104" fmla="*/ 347 w 347"/>
                        <a:gd name="T105" fmla="*/ 768 h 768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347" h="768">
                          <a:moveTo>
                            <a:pt x="339" y="0"/>
                          </a:moveTo>
                          <a:cubicBezTo>
                            <a:pt x="340" y="9"/>
                            <a:pt x="341" y="19"/>
                            <a:pt x="342" y="27"/>
                          </a:cubicBezTo>
                          <a:cubicBezTo>
                            <a:pt x="343" y="35"/>
                            <a:pt x="347" y="43"/>
                            <a:pt x="345" y="51"/>
                          </a:cubicBezTo>
                          <a:cubicBezTo>
                            <a:pt x="343" y="59"/>
                            <a:pt x="334" y="69"/>
                            <a:pt x="327" y="75"/>
                          </a:cubicBezTo>
                          <a:cubicBezTo>
                            <a:pt x="320" y="81"/>
                            <a:pt x="307" y="84"/>
                            <a:pt x="300" y="90"/>
                          </a:cubicBezTo>
                          <a:cubicBezTo>
                            <a:pt x="293" y="96"/>
                            <a:pt x="291" y="104"/>
                            <a:pt x="288" y="111"/>
                          </a:cubicBezTo>
                          <a:cubicBezTo>
                            <a:pt x="285" y="118"/>
                            <a:pt x="287" y="126"/>
                            <a:pt x="282" y="135"/>
                          </a:cubicBezTo>
                          <a:cubicBezTo>
                            <a:pt x="277" y="144"/>
                            <a:pt x="261" y="156"/>
                            <a:pt x="255" y="165"/>
                          </a:cubicBezTo>
                          <a:cubicBezTo>
                            <a:pt x="249" y="174"/>
                            <a:pt x="251" y="180"/>
                            <a:pt x="246" y="189"/>
                          </a:cubicBezTo>
                          <a:cubicBezTo>
                            <a:pt x="241" y="198"/>
                            <a:pt x="235" y="208"/>
                            <a:pt x="228" y="219"/>
                          </a:cubicBezTo>
                          <a:cubicBezTo>
                            <a:pt x="221" y="230"/>
                            <a:pt x="211" y="245"/>
                            <a:pt x="207" y="255"/>
                          </a:cubicBezTo>
                          <a:cubicBezTo>
                            <a:pt x="203" y="265"/>
                            <a:pt x="204" y="272"/>
                            <a:pt x="204" y="279"/>
                          </a:cubicBezTo>
                          <a:cubicBezTo>
                            <a:pt x="204" y="286"/>
                            <a:pt x="206" y="288"/>
                            <a:pt x="207" y="297"/>
                          </a:cubicBezTo>
                          <a:cubicBezTo>
                            <a:pt x="208" y="306"/>
                            <a:pt x="210" y="324"/>
                            <a:pt x="210" y="333"/>
                          </a:cubicBezTo>
                          <a:cubicBezTo>
                            <a:pt x="210" y="342"/>
                            <a:pt x="209" y="344"/>
                            <a:pt x="210" y="354"/>
                          </a:cubicBezTo>
                          <a:cubicBezTo>
                            <a:pt x="211" y="364"/>
                            <a:pt x="217" y="383"/>
                            <a:pt x="219" y="393"/>
                          </a:cubicBezTo>
                          <a:cubicBezTo>
                            <a:pt x="221" y="403"/>
                            <a:pt x="221" y="406"/>
                            <a:pt x="222" y="414"/>
                          </a:cubicBezTo>
                          <a:cubicBezTo>
                            <a:pt x="223" y="422"/>
                            <a:pt x="228" y="434"/>
                            <a:pt x="225" y="444"/>
                          </a:cubicBezTo>
                          <a:cubicBezTo>
                            <a:pt x="222" y="454"/>
                            <a:pt x="208" y="467"/>
                            <a:pt x="201" y="474"/>
                          </a:cubicBezTo>
                          <a:cubicBezTo>
                            <a:pt x="194" y="481"/>
                            <a:pt x="185" y="482"/>
                            <a:pt x="183" y="489"/>
                          </a:cubicBezTo>
                          <a:cubicBezTo>
                            <a:pt x="181" y="496"/>
                            <a:pt x="185" y="505"/>
                            <a:pt x="186" y="516"/>
                          </a:cubicBezTo>
                          <a:cubicBezTo>
                            <a:pt x="187" y="527"/>
                            <a:pt x="191" y="549"/>
                            <a:pt x="189" y="558"/>
                          </a:cubicBezTo>
                          <a:cubicBezTo>
                            <a:pt x="187" y="567"/>
                            <a:pt x="179" y="569"/>
                            <a:pt x="174" y="573"/>
                          </a:cubicBezTo>
                          <a:cubicBezTo>
                            <a:pt x="169" y="577"/>
                            <a:pt x="162" y="578"/>
                            <a:pt x="159" y="585"/>
                          </a:cubicBezTo>
                          <a:cubicBezTo>
                            <a:pt x="156" y="592"/>
                            <a:pt x="157" y="606"/>
                            <a:pt x="156" y="615"/>
                          </a:cubicBezTo>
                          <a:cubicBezTo>
                            <a:pt x="155" y="624"/>
                            <a:pt x="151" y="632"/>
                            <a:pt x="150" y="639"/>
                          </a:cubicBezTo>
                          <a:cubicBezTo>
                            <a:pt x="149" y="646"/>
                            <a:pt x="151" y="651"/>
                            <a:pt x="150" y="660"/>
                          </a:cubicBezTo>
                          <a:cubicBezTo>
                            <a:pt x="149" y="669"/>
                            <a:pt x="143" y="682"/>
                            <a:pt x="141" y="690"/>
                          </a:cubicBezTo>
                          <a:cubicBezTo>
                            <a:pt x="139" y="698"/>
                            <a:pt x="142" y="706"/>
                            <a:pt x="138" y="711"/>
                          </a:cubicBezTo>
                          <a:cubicBezTo>
                            <a:pt x="134" y="716"/>
                            <a:pt x="125" y="717"/>
                            <a:pt x="117" y="723"/>
                          </a:cubicBezTo>
                          <a:cubicBezTo>
                            <a:pt x="109" y="729"/>
                            <a:pt x="96" y="740"/>
                            <a:pt x="90" y="747"/>
                          </a:cubicBezTo>
                          <a:cubicBezTo>
                            <a:pt x="84" y="754"/>
                            <a:pt x="86" y="762"/>
                            <a:pt x="78" y="765"/>
                          </a:cubicBezTo>
                          <a:cubicBezTo>
                            <a:pt x="70" y="768"/>
                            <a:pt x="52" y="768"/>
                            <a:pt x="39" y="768"/>
                          </a:cubicBezTo>
                          <a:cubicBezTo>
                            <a:pt x="26" y="768"/>
                            <a:pt x="9" y="767"/>
                            <a:pt x="0" y="765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7030A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21" name="Freeform 80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3771" y="3819"/>
                      <a:ext cx="283" cy="30"/>
                    </a:xfrm>
                    <a:custGeom>
                      <a:avLst/>
                      <a:gdLst>
                        <a:gd name="T0" fmla="*/ 0 w 283"/>
                        <a:gd name="T1" fmla="*/ 30 h 30"/>
                        <a:gd name="T2" fmla="*/ 51 w 283"/>
                        <a:gd name="T3" fmla="*/ 18 h 30"/>
                        <a:gd name="T4" fmla="*/ 87 w 283"/>
                        <a:gd name="T5" fmla="*/ 9 h 30"/>
                        <a:gd name="T6" fmla="*/ 105 w 283"/>
                        <a:gd name="T7" fmla="*/ 0 h 30"/>
                        <a:gd name="T8" fmla="*/ 150 w 283"/>
                        <a:gd name="T9" fmla="*/ 9 h 30"/>
                        <a:gd name="T10" fmla="*/ 171 w 283"/>
                        <a:gd name="T11" fmla="*/ 15 h 30"/>
                        <a:gd name="T12" fmla="*/ 216 w 283"/>
                        <a:gd name="T13" fmla="*/ 24 h 30"/>
                        <a:gd name="T14" fmla="*/ 237 w 283"/>
                        <a:gd name="T15" fmla="*/ 18 h 30"/>
                        <a:gd name="T16" fmla="*/ 269 w 283"/>
                        <a:gd name="T17" fmla="*/ 12 h 30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283"/>
                        <a:gd name="T28" fmla="*/ 0 h 30"/>
                        <a:gd name="T29" fmla="*/ 283 w 283"/>
                        <a:gd name="T30" fmla="*/ 30 h 30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283" h="30">
                          <a:moveTo>
                            <a:pt x="0" y="30"/>
                          </a:moveTo>
                          <a:cubicBezTo>
                            <a:pt x="18" y="25"/>
                            <a:pt x="37" y="21"/>
                            <a:pt x="51" y="18"/>
                          </a:cubicBezTo>
                          <a:cubicBezTo>
                            <a:pt x="65" y="15"/>
                            <a:pt x="78" y="12"/>
                            <a:pt x="87" y="9"/>
                          </a:cubicBezTo>
                          <a:cubicBezTo>
                            <a:pt x="96" y="6"/>
                            <a:pt x="95" y="0"/>
                            <a:pt x="105" y="0"/>
                          </a:cubicBezTo>
                          <a:cubicBezTo>
                            <a:pt x="115" y="0"/>
                            <a:pt x="139" y="7"/>
                            <a:pt x="150" y="9"/>
                          </a:cubicBezTo>
                          <a:cubicBezTo>
                            <a:pt x="161" y="11"/>
                            <a:pt x="160" y="13"/>
                            <a:pt x="171" y="15"/>
                          </a:cubicBezTo>
                          <a:cubicBezTo>
                            <a:pt x="182" y="17"/>
                            <a:pt x="205" y="23"/>
                            <a:pt x="216" y="24"/>
                          </a:cubicBezTo>
                          <a:cubicBezTo>
                            <a:pt x="227" y="25"/>
                            <a:pt x="228" y="20"/>
                            <a:pt x="237" y="18"/>
                          </a:cubicBezTo>
                          <a:cubicBezTo>
                            <a:pt x="246" y="16"/>
                            <a:pt x="283" y="0"/>
                            <a:pt x="269" y="12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7030A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22" name="Freeform 80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3534" y="4230"/>
                      <a:ext cx="462" cy="69"/>
                    </a:xfrm>
                    <a:custGeom>
                      <a:avLst/>
                      <a:gdLst>
                        <a:gd name="T0" fmla="*/ 0 w 462"/>
                        <a:gd name="T1" fmla="*/ 69 h 69"/>
                        <a:gd name="T2" fmla="*/ 54 w 462"/>
                        <a:gd name="T3" fmla="*/ 54 h 69"/>
                        <a:gd name="T4" fmla="*/ 90 w 462"/>
                        <a:gd name="T5" fmla="*/ 42 h 69"/>
                        <a:gd name="T6" fmla="*/ 120 w 462"/>
                        <a:gd name="T7" fmla="*/ 24 h 69"/>
                        <a:gd name="T8" fmla="*/ 159 w 462"/>
                        <a:gd name="T9" fmla="*/ 24 h 69"/>
                        <a:gd name="T10" fmla="*/ 174 w 462"/>
                        <a:gd name="T11" fmla="*/ 3 h 69"/>
                        <a:gd name="T12" fmla="*/ 213 w 462"/>
                        <a:gd name="T13" fmla="*/ 9 h 69"/>
                        <a:gd name="T14" fmla="*/ 237 w 462"/>
                        <a:gd name="T15" fmla="*/ 24 h 69"/>
                        <a:gd name="T16" fmla="*/ 300 w 462"/>
                        <a:gd name="T17" fmla="*/ 24 h 69"/>
                        <a:gd name="T18" fmla="*/ 333 w 462"/>
                        <a:gd name="T19" fmla="*/ 24 h 69"/>
                        <a:gd name="T20" fmla="*/ 384 w 462"/>
                        <a:gd name="T21" fmla="*/ 24 h 69"/>
                        <a:gd name="T22" fmla="*/ 432 w 462"/>
                        <a:gd name="T23" fmla="*/ 24 h 69"/>
                        <a:gd name="T24" fmla="*/ 462 w 462"/>
                        <a:gd name="T25" fmla="*/ 24 h 69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462"/>
                        <a:gd name="T40" fmla="*/ 0 h 69"/>
                        <a:gd name="T41" fmla="*/ 462 w 462"/>
                        <a:gd name="T42" fmla="*/ 69 h 69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462" h="69">
                          <a:moveTo>
                            <a:pt x="0" y="69"/>
                          </a:moveTo>
                          <a:cubicBezTo>
                            <a:pt x="19" y="63"/>
                            <a:pt x="39" y="58"/>
                            <a:pt x="54" y="54"/>
                          </a:cubicBezTo>
                          <a:cubicBezTo>
                            <a:pt x="69" y="50"/>
                            <a:pt x="79" y="47"/>
                            <a:pt x="90" y="42"/>
                          </a:cubicBezTo>
                          <a:cubicBezTo>
                            <a:pt x="101" y="37"/>
                            <a:pt x="109" y="27"/>
                            <a:pt x="120" y="24"/>
                          </a:cubicBezTo>
                          <a:cubicBezTo>
                            <a:pt x="131" y="21"/>
                            <a:pt x="150" y="28"/>
                            <a:pt x="159" y="24"/>
                          </a:cubicBezTo>
                          <a:cubicBezTo>
                            <a:pt x="168" y="20"/>
                            <a:pt x="165" y="6"/>
                            <a:pt x="174" y="3"/>
                          </a:cubicBezTo>
                          <a:cubicBezTo>
                            <a:pt x="183" y="0"/>
                            <a:pt x="203" y="6"/>
                            <a:pt x="213" y="9"/>
                          </a:cubicBezTo>
                          <a:cubicBezTo>
                            <a:pt x="223" y="12"/>
                            <a:pt x="223" y="22"/>
                            <a:pt x="237" y="24"/>
                          </a:cubicBezTo>
                          <a:cubicBezTo>
                            <a:pt x="251" y="26"/>
                            <a:pt x="284" y="24"/>
                            <a:pt x="300" y="24"/>
                          </a:cubicBezTo>
                          <a:cubicBezTo>
                            <a:pt x="316" y="24"/>
                            <a:pt x="319" y="24"/>
                            <a:pt x="333" y="24"/>
                          </a:cubicBezTo>
                          <a:cubicBezTo>
                            <a:pt x="347" y="24"/>
                            <a:pt x="368" y="24"/>
                            <a:pt x="384" y="24"/>
                          </a:cubicBezTo>
                          <a:cubicBezTo>
                            <a:pt x="400" y="24"/>
                            <a:pt x="419" y="24"/>
                            <a:pt x="432" y="24"/>
                          </a:cubicBezTo>
                          <a:cubicBezTo>
                            <a:pt x="445" y="24"/>
                            <a:pt x="457" y="24"/>
                            <a:pt x="462" y="24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7030A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" name="Group 80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589" y="2233"/>
                    <a:ext cx="4533" cy="7634"/>
                    <a:chOff x="2414" y="2508"/>
                    <a:chExt cx="1561" cy="3009"/>
                  </a:xfrm>
                </p:grpSpPr>
                <p:sp>
                  <p:nvSpPr>
                    <p:cNvPr id="9913" name="Freeform 810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2544" y="2508"/>
                      <a:ext cx="1431" cy="1665"/>
                    </a:xfrm>
                    <a:custGeom>
                      <a:avLst/>
                      <a:gdLst>
                        <a:gd name="T0" fmla="*/ 1431 w 1431"/>
                        <a:gd name="T1" fmla="*/ 0 h 1665"/>
                        <a:gd name="T2" fmla="*/ 1098 w 1431"/>
                        <a:gd name="T3" fmla="*/ 111 h 1665"/>
                        <a:gd name="T4" fmla="*/ 903 w 1431"/>
                        <a:gd name="T5" fmla="*/ 318 h 1665"/>
                        <a:gd name="T6" fmla="*/ 801 w 1431"/>
                        <a:gd name="T7" fmla="*/ 414 h 1665"/>
                        <a:gd name="T8" fmla="*/ 750 w 1431"/>
                        <a:gd name="T9" fmla="*/ 516 h 1665"/>
                        <a:gd name="T10" fmla="*/ 642 w 1431"/>
                        <a:gd name="T11" fmla="*/ 621 h 1665"/>
                        <a:gd name="T12" fmla="*/ 570 w 1431"/>
                        <a:gd name="T13" fmla="*/ 729 h 1665"/>
                        <a:gd name="T14" fmla="*/ 483 w 1431"/>
                        <a:gd name="T15" fmla="*/ 828 h 1665"/>
                        <a:gd name="T16" fmla="*/ 435 w 1431"/>
                        <a:gd name="T17" fmla="*/ 909 h 1665"/>
                        <a:gd name="T18" fmla="*/ 357 w 1431"/>
                        <a:gd name="T19" fmla="*/ 1023 h 1665"/>
                        <a:gd name="T20" fmla="*/ 339 w 1431"/>
                        <a:gd name="T21" fmla="*/ 1098 h 1665"/>
                        <a:gd name="T22" fmla="*/ 306 w 1431"/>
                        <a:gd name="T23" fmla="*/ 1152 h 1665"/>
                        <a:gd name="T24" fmla="*/ 258 w 1431"/>
                        <a:gd name="T25" fmla="*/ 1200 h 1665"/>
                        <a:gd name="T26" fmla="*/ 216 w 1431"/>
                        <a:gd name="T27" fmla="*/ 1320 h 1665"/>
                        <a:gd name="T28" fmla="*/ 138 w 1431"/>
                        <a:gd name="T29" fmla="*/ 1368 h 1665"/>
                        <a:gd name="T30" fmla="*/ 75 w 1431"/>
                        <a:gd name="T31" fmla="*/ 1440 h 1665"/>
                        <a:gd name="T32" fmla="*/ 0 w 1431"/>
                        <a:gd name="T33" fmla="*/ 1665 h 1665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w 1431"/>
                        <a:gd name="T52" fmla="*/ 0 h 1665"/>
                        <a:gd name="T53" fmla="*/ 1431 w 1431"/>
                        <a:gd name="T54" fmla="*/ 1665 h 1665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T51" t="T52" r="T53" b="T54"/>
                      <a:pathLst>
                        <a:path w="1431" h="1665">
                          <a:moveTo>
                            <a:pt x="1431" y="0"/>
                          </a:moveTo>
                          <a:cubicBezTo>
                            <a:pt x="1308" y="29"/>
                            <a:pt x="1186" y="58"/>
                            <a:pt x="1098" y="111"/>
                          </a:cubicBezTo>
                          <a:cubicBezTo>
                            <a:pt x="1010" y="164"/>
                            <a:pt x="952" y="268"/>
                            <a:pt x="903" y="318"/>
                          </a:cubicBezTo>
                          <a:cubicBezTo>
                            <a:pt x="854" y="368"/>
                            <a:pt x="826" y="381"/>
                            <a:pt x="801" y="414"/>
                          </a:cubicBezTo>
                          <a:cubicBezTo>
                            <a:pt x="776" y="447"/>
                            <a:pt x="776" y="482"/>
                            <a:pt x="750" y="516"/>
                          </a:cubicBezTo>
                          <a:cubicBezTo>
                            <a:pt x="724" y="550"/>
                            <a:pt x="672" y="586"/>
                            <a:pt x="642" y="621"/>
                          </a:cubicBezTo>
                          <a:cubicBezTo>
                            <a:pt x="612" y="656"/>
                            <a:pt x="596" y="695"/>
                            <a:pt x="570" y="729"/>
                          </a:cubicBezTo>
                          <a:cubicBezTo>
                            <a:pt x="544" y="763"/>
                            <a:pt x="505" y="798"/>
                            <a:pt x="483" y="828"/>
                          </a:cubicBezTo>
                          <a:cubicBezTo>
                            <a:pt x="461" y="858"/>
                            <a:pt x="456" y="876"/>
                            <a:pt x="435" y="909"/>
                          </a:cubicBezTo>
                          <a:cubicBezTo>
                            <a:pt x="414" y="942"/>
                            <a:pt x="373" y="992"/>
                            <a:pt x="357" y="1023"/>
                          </a:cubicBezTo>
                          <a:cubicBezTo>
                            <a:pt x="341" y="1054"/>
                            <a:pt x="348" y="1076"/>
                            <a:pt x="339" y="1098"/>
                          </a:cubicBezTo>
                          <a:cubicBezTo>
                            <a:pt x="330" y="1120"/>
                            <a:pt x="320" y="1135"/>
                            <a:pt x="306" y="1152"/>
                          </a:cubicBezTo>
                          <a:cubicBezTo>
                            <a:pt x="292" y="1169"/>
                            <a:pt x="273" y="1172"/>
                            <a:pt x="258" y="1200"/>
                          </a:cubicBezTo>
                          <a:cubicBezTo>
                            <a:pt x="243" y="1228"/>
                            <a:pt x="236" y="1292"/>
                            <a:pt x="216" y="1320"/>
                          </a:cubicBezTo>
                          <a:cubicBezTo>
                            <a:pt x="196" y="1348"/>
                            <a:pt x="161" y="1348"/>
                            <a:pt x="138" y="1368"/>
                          </a:cubicBezTo>
                          <a:cubicBezTo>
                            <a:pt x="115" y="1388"/>
                            <a:pt x="98" y="1391"/>
                            <a:pt x="75" y="1440"/>
                          </a:cubicBezTo>
                          <a:cubicBezTo>
                            <a:pt x="52" y="1489"/>
                            <a:pt x="13" y="1627"/>
                            <a:pt x="0" y="1665"/>
                          </a:cubicBezTo>
                        </a:path>
                      </a:pathLst>
                    </a:custGeom>
                    <a:noFill/>
                    <a:ln w="12700">
                      <a:solidFill>
                        <a:srgbClr val="974706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14" name="Freeform 811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2414" y="4173"/>
                      <a:ext cx="133" cy="1344"/>
                    </a:xfrm>
                    <a:custGeom>
                      <a:avLst/>
                      <a:gdLst>
                        <a:gd name="T0" fmla="*/ 130 w 133"/>
                        <a:gd name="T1" fmla="*/ 0 h 1344"/>
                        <a:gd name="T2" fmla="*/ 130 w 133"/>
                        <a:gd name="T3" fmla="*/ 75 h 1344"/>
                        <a:gd name="T4" fmla="*/ 109 w 133"/>
                        <a:gd name="T5" fmla="*/ 201 h 1344"/>
                        <a:gd name="T6" fmla="*/ 49 w 133"/>
                        <a:gd name="T7" fmla="*/ 327 h 1344"/>
                        <a:gd name="T8" fmla="*/ 22 w 133"/>
                        <a:gd name="T9" fmla="*/ 480 h 1344"/>
                        <a:gd name="T10" fmla="*/ 1 w 133"/>
                        <a:gd name="T11" fmla="*/ 681 h 1344"/>
                        <a:gd name="T12" fmla="*/ 25 w 133"/>
                        <a:gd name="T13" fmla="*/ 864 h 1344"/>
                        <a:gd name="T14" fmla="*/ 28 w 133"/>
                        <a:gd name="T15" fmla="*/ 954 h 1344"/>
                        <a:gd name="T16" fmla="*/ 52 w 133"/>
                        <a:gd name="T17" fmla="*/ 1014 h 1344"/>
                        <a:gd name="T18" fmla="*/ 82 w 133"/>
                        <a:gd name="T19" fmla="*/ 1086 h 1344"/>
                        <a:gd name="T20" fmla="*/ 97 w 133"/>
                        <a:gd name="T21" fmla="*/ 1107 h 1344"/>
                        <a:gd name="T22" fmla="*/ 112 w 133"/>
                        <a:gd name="T23" fmla="*/ 1197 h 1344"/>
                        <a:gd name="T24" fmla="*/ 130 w 133"/>
                        <a:gd name="T25" fmla="*/ 1284 h 1344"/>
                        <a:gd name="T26" fmla="*/ 130 w 133"/>
                        <a:gd name="T27" fmla="*/ 1344 h 1344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w 133"/>
                        <a:gd name="T43" fmla="*/ 0 h 1344"/>
                        <a:gd name="T44" fmla="*/ 133 w 133"/>
                        <a:gd name="T45" fmla="*/ 1344 h 1344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T42" t="T43" r="T44" b="T45"/>
                      <a:pathLst>
                        <a:path w="133" h="1344">
                          <a:moveTo>
                            <a:pt x="130" y="0"/>
                          </a:moveTo>
                          <a:cubicBezTo>
                            <a:pt x="131" y="21"/>
                            <a:pt x="133" y="42"/>
                            <a:pt x="130" y="75"/>
                          </a:cubicBezTo>
                          <a:cubicBezTo>
                            <a:pt x="127" y="108"/>
                            <a:pt x="122" y="159"/>
                            <a:pt x="109" y="201"/>
                          </a:cubicBezTo>
                          <a:cubicBezTo>
                            <a:pt x="96" y="243"/>
                            <a:pt x="63" y="281"/>
                            <a:pt x="49" y="327"/>
                          </a:cubicBezTo>
                          <a:cubicBezTo>
                            <a:pt x="35" y="373"/>
                            <a:pt x="30" y="421"/>
                            <a:pt x="22" y="480"/>
                          </a:cubicBezTo>
                          <a:cubicBezTo>
                            <a:pt x="14" y="539"/>
                            <a:pt x="0" y="617"/>
                            <a:pt x="1" y="681"/>
                          </a:cubicBezTo>
                          <a:cubicBezTo>
                            <a:pt x="2" y="745"/>
                            <a:pt x="21" y="819"/>
                            <a:pt x="25" y="864"/>
                          </a:cubicBezTo>
                          <a:cubicBezTo>
                            <a:pt x="29" y="909"/>
                            <a:pt x="24" y="929"/>
                            <a:pt x="28" y="954"/>
                          </a:cubicBezTo>
                          <a:cubicBezTo>
                            <a:pt x="32" y="979"/>
                            <a:pt x="43" y="992"/>
                            <a:pt x="52" y="1014"/>
                          </a:cubicBezTo>
                          <a:cubicBezTo>
                            <a:pt x="61" y="1036"/>
                            <a:pt x="74" y="1071"/>
                            <a:pt x="82" y="1086"/>
                          </a:cubicBezTo>
                          <a:cubicBezTo>
                            <a:pt x="90" y="1101"/>
                            <a:pt x="92" y="1089"/>
                            <a:pt x="97" y="1107"/>
                          </a:cubicBezTo>
                          <a:cubicBezTo>
                            <a:pt x="102" y="1125"/>
                            <a:pt x="107" y="1168"/>
                            <a:pt x="112" y="1197"/>
                          </a:cubicBezTo>
                          <a:cubicBezTo>
                            <a:pt x="117" y="1226"/>
                            <a:pt x="127" y="1260"/>
                            <a:pt x="130" y="1284"/>
                          </a:cubicBezTo>
                          <a:cubicBezTo>
                            <a:pt x="133" y="1308"/>
                            <a:pt x="131" y="1326"/>
                            <a:pt x="130" y="1344"/>
                          </a:cubicBezTo>
                        </a:path>
                      </a:pathLst>
                    </a:custGeom>
                    <a:noFill/>
                    <a:ln w="12700">
                      <a:solidFill>
                        <a:srgbClr val="974706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10" name="Group 812"/>
                  <p:cNvGrpSpPr>
                    <a:grpSpLocks noChangeAspect="1"/>
                  </p:cNvGrpSpPr>
                  <p:nvPr/>
                </p:nvGrpSpPr>
                <p:grpSpPr bwMode="auto">
                  <a:xfrm rot="240000">
                    <a:off x="3458" y="2429"/>
                    <a:ext cx="4323" cy="7766"/>
                    <a:chOff x="4785" y="2658"/>
                    <a:chExt cx="1662" cy="3402"/>
                  </a:xfrm>
                </p:grpSpPr>
                <p:sp>
                  <p:nvSpPr>
                    <p:cNvPr id="9897" name="Freeform 81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6354" y="2721"/>
                      <a:ext cx="93" cy="132"/>
                    </a:xfrm>
                    <a:custGeom>
                      <a:avLst/>
                      <a:gdLst>
                        <a:gd name="T0" fmla="*/ 0 w 93"/>
                        <a:gd name="T1" fmla="*/ 0 h 132"/>
                        <a:gd name="T2" fmla="*/ 93 w 93"/>
                        <a:gd name="T3" fmla="*/ 132 h 132"/>
                        <a:gd name="T4" fmla="*/ 0 60000 65536"/>
                        <a:gd name="T5" fmla="*/ 0 60000 65536"/>
                        <a:gd name="T6" fmla="*/ 0 w 93"/>
                        <a:gd name="T7" fmla="*/ 0 h 132"/>
                        <a:gd name="T8" fmla="*/ 93 w 93"/>
                        <a:gd name="T9" fmla="*/ 132 h 132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T6" t="T7" r="T8" b="T9"/>
                      <a:pathLst>
                        <a:path w="93" h="132">
                          <a:moveTo>
                            <a:pt x="0" y="0"/>
                          </a:moveTo>
                          <a:cubicBezTo>
                            <a:pt x="39" y="56"/>
                            <a:pt x="78" y="112"/>
                            <a:pt x="93" y="132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898" name="Freeform 81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6003" y="2658"/>
                      <a:ext cx="162" cy="180"/>
                    </a:xfrm>
                    <a:custGeom>
                      <a:avLst/>
                      <a:gdLst>
                        <a:gd name="T0" fmla="*/ 0 w 162"/>
                        <a:gd name="T1" fmla="*/ 0 h 180"/>
                        <a:gd name="T2" fmla="*/ 90 w 162"/>
                        <a:gd name="T3" fmla="*/ 90 h 180"/>
                        <a:gd name="T4" fmla="*/ 162 w 162"/>
                        <a:gd name="T5" fmla="*/ 180 h 180"/>
                        <a:gd name="T6" fmla="*/ 0 60000 65536"/>
                        <a:gd name="T7" fmla="*/ 0 60000 65536"/>
                        <a:gd name="T8" fmla="*/ 0 60000 65536"/>
                        <a:gd name="T9" fmla="*/ 0 w 162"/>
                        <a:gd name="T10" fmla="*/ 0 h 180"/>
                        <a:gd name="T11" fmla="*/ 162 w 162"/>
                        <a:gd name="T12" fmla="*/ 180 h 18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62" h="180">
                          <a:moveTo>
                            <a:pt x="0" y="0"/>
                          </a:moveTo>
                          <a:cubicBezTo>
                            <a:pt x="31" y="30"/>
                            <a:pt x="63" y="60"/>
                            <a:pt x="90" y="90"/>
                          </a:cubicBezTo>
                          <a:cubicBezTo>
                            <a:pt x="117" y="120"/>
                            <a:pt x="150" y="165"/>
                            <a:pt x="162" y="180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899" name="Freeform 81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859" y="2814"/>
                      <a:ext cx="162" cy="165"/>
                    </a:xfrm>
                    <a:custGeom>
                      <a:avLst/>
                      <a:gdLst>
                        <a:gd name="T0" fmla="*/ 0 w 162"/>
                        <a:gd name="T1" fmla="*/ 0 h 165"/>
                        <a:gd name="T2" fmla="*/ 162 w 162"/>
                        <a:gd name="T3" fmla="*/ 165 h 165"/>
                        <a:gd name="T4" fmla="*/ 0 60000 65536"/>
                        <a:gd name="T5" fmla="*/ 0 60000 65536"/>
                        <a:gd name="T6" fmla="*/ 0 w 162"/>
                        <a:gd name="T7" fmla="*/ 0 h 165"/>
                        <a:gd name="T8" fmla="*/ 162 w 162"/>
                        <a:gd name="T9" fmla="*/ 165 h 165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T6" t="T7" r="T8" b="T9"/>
                      <a:pathLst>
                        <a:path w="162" h="165">
                          <a:moveTo>
                            <a:pt x="0" y="0"/>
                          </a:moveTo>
                          <a:cubicBezTo>
                            <a:pt x="67" y="69"/>
                            <a:pt x="135" y="138"/>
                            <a:pt x="162" y="165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00" name="Freeform 81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736" y="3027"/>
                      <a:ext cx="63" cy="21"/>
                    </a:xfrm>
                    <a:custGeom>
                      <a:avLst/>
                      <a:gdLst>
                        <a:gd name="T0" fmla="*/ 0 w 63"/>
                        <a:gd name="T1" fmla="*/ 0 h 21"/>
                        <a:gd name="T2" fmla="*/ 63 w 63"/>
                        <a:gd name="T3" fmla="*/ 21 h 21"/>
                        <a:gd name="T4" fmla="*/ 0 60000 65536"/>
                        <a:gd name="T5" fmla="*/ 0 60000 65536"/>
                        <a:gd name="T6" fmla="*/ 0 w 63"/>
                        <a:gd name="T7" fmla="*/ 0 h 21"/>
                        <a:gd name="T8" fmla="*/ 63 w 63"/>
                        <a:gd name="T9" fmla="*/ 21 h 21"/>
                      </a:gdLst>
                      <a:ahLst/>
                      <a:cxnLst>
                        <a:cxn ang="T4">
                          <a:pos x="T0" y="T1"/>
                        </a:cxn>
                        <a:cxn ang="T5">
                          <a:pos x="T2" y="T3"/>
                        </a:cxn>
                      </a:cxnLst>
                      <a:rect l="T6" t="T7" r="T8" b="T9"/>
                      <a:pathLst>
                        <a:path w="63" h="21">
                          <a:moveTo>
                            <a:pt x="0" y="0"/>
                          </a:moveTo>
                          <a:cubicBezTo>
                            <a:pt x="26" y="9"/>
                            <a:pt x="52" y="18"/>
                            <a:pt x="63" y="21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01" name="Freeform 81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508" y="3027"/>
                      <a:ext cx="141" cy="207"/>
                    </a:xfrm>
                    <a:custGeom>
                      <a:avLst/>
                      <a:gdLst>
                        <a:gd name="T0" fmla="*/ 141 w 141"/>
                        <a:gd name="T1" fmla="*/ 0 h 207"/>
                        <a:gd name="T2" fmla="*/ 117 w 141"/>
                        <a:gd name="T3" fmla="*/ 78 h 207"/>
                        <a:gd name="T4" fmla="*/ 93 w 141"/>
                        <a:gd name="T5" fmla="*/ 117 h 207"/>
                        <a:gd name="T6" fmla="*/ 75 w 141"/>
                        <a:gd name="T7" fmla="*/ 153 h 207"/>
                        <a:gd name="T8" fmla="*/ 0 w 141"/>
                        <a:gd name="T9" fmla="*/ 207 h 20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41"/>
                        <a:gd name="T16" fmla="*/ 0 h 207"/>
                        <a:gd name="T17" fmla="*/ 141 w 141"/>
                        <a:gd name="T18" fmla="*/ 207 h 20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41" h="207">
                          <a:moveTo>
                            <a:pt x="141" y="0"/>
                          </a:moveTo>
                          <a:cubicBezTo>
                            <a:pt x="133" y="29"/>
                            <a:pt x="125" y="59"/>
                            <a:pt x="117" y="78"/>
                          </a:cubicBezTo>
                          <a:cubicBezTo>
                            <a:pt x="109" y="97"/>
                            <a:pt x="100" y="105"/>
                            <a:pt x="93" y="117"/>
                          </a:cubicBezTo>
                          <a:cubicBezTo>
                            <a:pt x="86" y="129"/>
                            <a:pt x="90" y="138"/>
                            <a:pt x="75" y="153"/>
                          </a:cubicBezTo>
                          <a:cubicBezTo>
                            <a:pt x="60" y="168"/>
                            <a:pt x="12" y="198"/>
                            <a:pt x="0" y="207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02" name="Freeform 81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41" y="3441"/>
                      <a:ext cx="132" cy="267"/>
                    </a:xfrm>
                    <a:custGeom>
                      <a:avLst/>
                      <a:gdLst>
                        <a:gd name="T0" fmla="*/ 132 w 132"/>
                        <a:gd name="T1" fmla="*/ 0 h 267"/>
                        <a:gd name="T2" fmla="*/ 102 w 132"/>
                        <a:gd name="T3" fmla="*/ 81 h 267"/>
                        <a:gd name="T4" fmla="*/ 72 w 132"/>
                        <a:gd name="T5" fmla="*/ 129 h 267"/>
                        <a:gd name="T6" fmla="*/ 36 w 132"/>
                        <a:gd name="T7" fmla="*/ 171 h 267"/>
                        <a:gd name="T8" fmla="*/ 15 w 132"/>
                        <a:gd name="T9" fmla="*/ 222 h 267"/>
                        <a:gd name="T10" fmla="*/ 0 w 132"/>
                        <a:gd name="T11" fmla="*/ 267 h 267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32"/>
                        <a:gd name="T19" fmla="*/ 0 h 267"/>
                        <a:gd name="T20" fmla="*/ 132 w 132"/>
                        <a:gd name="T21" fmla="*/ 267 h 267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32" h="267">
                          <a:moveTo>
                            <a:pt x="132" y="0"/>
                          </a:moveTo>
                          <a:cubicBezTo>
                            <a:pt x="122" y="30"/>
                            <a:pt x="112" y="60"/>
                            <a:pt x="102" y="81"/>
                          </a:cubicBezTo>
                          <a:cubicBezTo>
                            <a:pt x="92" y="102"/>
                            <a:pt x="83" y="114"/>
                            <a:pt x="72" y="129"/>
                          </a:cubicBezTo>
                          <a:cubicBezTo>
                            <a:pt x="61" y="144"/>
                            <a:pt x="45" y="156"/>
                            <a:pt x="36" y="171"/>
                          </a:cubicBezTo>
                          <a:cubicBezTo>
                            <a:pt x="27" y="186"/>
                            <a:pt x="21" y="206"/>
                            <a:pt x="15" y="222"/>
                          </a:cubicBezTo>
                          <a:cubicBezTo>
                            <a:pt x="9" y="238"/>
                            <a:pt x="2" y="260"/>
                            <a:pt x="0" y="267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03" name="Freeform 819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68" y="3654"/>
                      <a:ext cx="240" cy="81"/>
                    </a:xfrm>
                    <a:custGeom>
                      <a:avLst/>
                      <a:gdLst>
                        <a:gd name="T0" fmla="*/ 0 w 240"/>
                        <a:gd name="T1" fmla="*/ 0 h 81"/>
                        <a:gd name="T2" fmla="*/ 51 w 240"/>
                        <a:gd name="T3" fmla="*/ 21 h 81"/>
                        <a:gd name="T4" fmla="*/ 126 w 240"/>
                        <a:gd name="T5" fmla="*/ 36 h 81"/>
                        <a:gd name="T6" fmla="*/ 204 w 240"/>
                        <a:gd name="T7" fmla="*/ 54 h 81"/>
                        <a:gd name="T8" fmla="*/ 240 w 240"/>
                        <a:gd name="T9" fmla="*/ 81 h 8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40"/>
                        <a:gd name="T16" fmla="*/ 0 h 81"/>
                        <a:gd name="T17" fmla="*/ 240 w 240"/>
                        <a:gd name="T18" fmla="*/ 81 h 8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40" h="81">
                          <a:moveTo>
                            <a:pt x="0" y="0"/>
                          </a:moveTo>
                          <a:cubicBezTo>
                            <a:pt x="15" y="7"/>
                            <a:pt x="30" y="15"/>
                            <a:pt x="51" y="21"/>
                          </a:cubicBezTo>
                          <a:cubicBezTo>
                            <a:pt x="72" y="27"/>
                            <a:pt x="101" y="31"/>
                            <a:pt x="126" y="36"/>
                          </a:cubicBezTo>
                          <a:cubicBezTo>
                            <a:pt x="151" y="41"/>
                            <a:pt x="185" y="46"/>
                            <a:pt x="204" y="54"/>
                          </a:cubicBezTo>
                          <a:cubicBezTo>
                            <a:pt x="223" y="62"/>
                            <a:pt x="231" y="71"/>
                            <a:pt x="240" y="81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04" name="Freeform 820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118" y="4044"/>
                      <a:ext cx="390" cy="168"/>
                    </a:xfrm>
                    <a:custGeom>
                      <a:avLst/>
                      <a:gdLst>
                        <a:gd name="T0" fmla="*/ 0 w 390"/>
                        <a:gd name="T1" fmla="*/ 0 h 168"/>
                        <a:gd name="T2" fmla="*/ 51 w 390"/>
                        <a:gd name="T3" fmla="*/ 12 h 168"/>
                        <a:gd name="T4" fmla="*/ 123 w 390"/>
                        <a:gd name="T5" fmla="*/ 33 h 168"/>
                        <a:gd name="T6" fmla="*/ 198 w 390"/>
                        <a:gd name="T7" fmla="*/ 69 h 168"/>
                        <a:gd name="T8" fmla="*/ 273 w 390"/>
                        <a:gd name="T9" fmla="*/ 96 h 168"/>
                        <a:gd name="T10" fmla="*/ 390 w 390"/>
                        <a:gd name="T11" fmla="*/ 168 h 168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390"/>
                        <a:gd name="T19" fmla="*/ 0 h 168"/>
                        <a:gd name="T20" fmla="*/ 390 w 390"/>
                        <a:gd name="T21" fmla="*/ 168 h 168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390" h="168">
                          <a:moveTo>
                            <a:pt x="0" y="0"/>
                          </a:moveTo>
                          <a:cubicBezTo>
                            <a:pt x="15" y="3"/>
                            <a:pt x="31" y="7"/>
                            <a:pt x="51" y="12"/>
                          </a:cubicBezTo>
                          <a:cubicBezTo>
                            <a:pt x="71" y="17"/>
                            <a:pt x="99" y="24"/>
                            <a:pt x="123" y="33"/>
                          </a:cubicBezTo>
                          <a:cubicBezTo>
                            <a:pt x="147" y="42"/>
                            <a:pt x="173" y="59"/>
                            <a:pt x="198" y="69"/>
                          </a:cubicBezTo>
                          <a:cubicBezTo>
                            <a:pt x="223" y="79"/>
                            <a:pt x="241" y="80"/>
                            <a:pt x="273" y="96"/>
                          </a:cubicBezTo>
                          <a:cubicBezTo>
                            <a:pt x="305" y="112"/>
                            <a:pt x="347" y="140"/>
                            <a:pt x="390" y="168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05" name="Freeform 821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851" y="4314"/>
                      <a:ext cx="90" cy="147"/>
                    </a:xfrm>
                    <a:custGeom>
                      <a:avLst/>
                      <a:gdLst>
                        <a:gd name="T0" fmla="*/ 90 w 90"/>
                        <a:gd name="T1" fmla="*/ 0 h 147"/>
                        <a:gd name="T2" fmla="*/ 87 w 90"/>
                        <a:gd name="T3" fmla="*/ 36 h 147"/>
                        <a:gd name="T4" fmla="*/ 69 w 90"/>
                        <a:gd name="T5" fmla="*/ 75 h 147"/>
                        <a:gd name="T6" fmla="*/ 54 w 90"/>
                        <a:gd name="T7" fmla="*/ 102 h 147"/>
                        <a:gd name="T8" fmla="*/ 21 w 90"/>
                        <a:gd name="T9" fmla="*/ 132 h 147"/>
                        <a:gd name="T10" fmla="*/ 0 w 90"/>
                        <a:gd name="T11" fmla="*/ 147 h 147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90"/>
                        <a:gd name="T19" fmla="*/ 0 h 147"/>
                        <a:gd name="T20" fmla="*/ 90 w 90"/>
                        <a:gd name="T21" fmla="*/ 147 h 147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90" h="147">
                          <a:moveTo>
                            <a:pt x="90" y="0"/>
                          </a:moveTo>
                          <a:cubicBezTo>
                            <a:pt x="90" y="12"/>
                            <a:pt x="90" y="24"/>
                            <a:pt x="87" y="36"/>
                          </a:cubicBezTo>
                          <a:cubicBezTo>
                            <a:pt x="84" y="48"/>
                            <a:pt x="74" y="64"/>
                            <a:pt x="69" y="75"/>
                          </a:cubicBezTo>
                          <a:cubicBezTo>
                            <a:pt x="64" y="86"/>
                            <a:pt x="62" y="93"/>
                            <a:pt x="54" y="102"/>
                          </a:cubicBezTo>
                          <a:cubicBezTo>
                            <a:pt x="46" y="111"/>
                            <a:pt x="30" y="124"/>
                            <a:pt x="21" y="132"/>
                          </a:cubicBezTo>
                          <a:cubicBezTo>
                            <a:pt x="12" y="140"/>
                            <a:pt x="6" y="143"/>
                            <a:pt x="0" y="147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06" name="Freeform 822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073" y="4536"/>
                      <a:ext cx="300" cy="117"/>
                    </a:xfrm>
                    <a:custGeom>
                      <a:avLst/>
                      <a:gdLst>
                        <a:gd name="T0" fmla="*/ 0 w 300"/>
                        <a:gd name="T1" fmla="*/ 0 h 117"/>
                        <a:gd name="T2" fmla="*/ 141 w 300"/>
                        <a:gd name="T3" fmla="*/ 36 h 117"/>
                        <a:gd name="T4" fmla="*/ 300 w 300"/>
                        <a:gd name="T5" fmla="*/ 117 h 117"/>
                        <a:gd name="T6" fmla="*/ 0 60000 65536"/>
                        <a:gd name="T7" fmla="*/ 0 60000 65536"/>
                        <a:gd name="T8" fmla="*/ 0 60000 65536"/>
                        <a:gd name="T9" fmla="*/ 0 w 300"/>
                        <a:gd name="T10" fmla="*/ 0 h 117"/>
                        <a:gd name="T11" fmla="*/ 300 w 300"/>
                        <a:gd name="T12" fmla="*/ 117 h 117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00" h="117">
                          <a:moveTo>
                            <a:pt x="0" y="0"/>
                          </a:moveTo>
                          <a:cubicBezTo>
                            <a:pt x="45" y="8"/>
                            <a:pt x="91" y="17"/>
                            <a:pt x="141" y="36"/>
                          </a:cubicBezTo>
                          <a:cubicBezTo>
                            <a:pt x="191" y="55"/>
                            <a:pt x="245" y="86"/>
                            <a:pt x="300" y="117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07" name="Freeform 82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028" y="4775"/>
                      <a:ext cx="258" cy="34"/>
                    </a:xfrm>
                    <a:custGeom>
                      <a:avLst/>
                      <a:gdLst>
                        <a:gd name="T0" fmla="*/ 0 w 258"/>
                        <a:gd name="T1" fmla="*/ 10 h 34"/>
                        <a:gd name="T2" fmla="*/ 45 w 258"/>
                        <a:gd name="T3" fmla="*/ 4 h 34"/>
                        <a:gd name="T4" fmla="*/ 90 w 258"/>
                        <a:gd name="T5" fmla="*/ 1 h 34"/>
                        <a:gd name="T6" fmla="*/ 111 w 258"/>
                        <a:gd name="T7" fmla="*/ 10 h 34"/>
                        <a:gd name="T8" fmla="*/ 174 w 258"/>
                        <a:gd name="T9" fmla="*/ 31 h 34"/>
                        <a:gd name="T10" fmla="*/ 258 w 258"/>
                        <a:gd name="T11" fmla="*/ 28 h 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58"/>
                        <a:gd name="T19" fmla="*/ 0 h 34"/>
                        <a:gd name="T20" fmla="*/ 258 w 258"/>
                        <a:gd name="T21" fmla="*/ 34 h 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58" h="34">
                          <a:moveTo>
                            <a:pt x="0" y="10"/>
                          </a:moveTo>
                          <a:cubicBezTo>
                            <a:pt x="15" y="7"/>
                            <a:pt x="30" y="5"/>
                            <a:pt x="45" y="4"/>
                          </a:cubicBezTo>
                          <a:cubicBezTo>
                            <a:pt x="60" y="3"/>
                            <a:pt x="79" y="0"/>
                            <a:pt x="90" y="1"/>
                          </a:cubicBezTo>
                          <a:cubicBezTo>
                            <a:pt x="101" y="2"/>
                            <a:pt x="97" y="5"/>
                            <a:pt x="111" y="10"/>
                          </a:cubicBezTo>
                          <a:cubicBezTo>
                            <a:pt x="125" y="15"/>
                            <a:pt x="150" y="28"/>
                            <a:pt x="174" y="31"/>
                          </a:cubicBezTo>
                          <a:cubicBezTo>
                            <a:pt x="198" y="34"/>
                            <a:pt x="228" y="31"/>
                            <a:pt x="258" y="28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08" name="Freeform 82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785" y="4536"/>
                      <a:ext cx="45" cy="99"/>
                    </a:xfrm>
                    <a:custGeom>
                      <a:avLst/>
                      <a:gdLst>
                        <a:gd name="T0" fmla="*/ 45 w 45"/>
                        <a:gd name="T1" fmla="*/ 0 h 99"/>
                        <a:gd name="T2" fmla="*/ 36 w 45"/>
                        <a:gd name="T3" fmla="*/ 24 h 99"/>
                        <a:gd name="T4" fmla="*/ 12 w 45"/>
                        <a:gd name="T5" fmla="*/ 57 h 99"/>
                        <a:gd name="T6" fmla="*/ 0 w 45"/>
                        <a:gd name="T7" fmla="*/ 99 h 99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45"/>
                        <a:gd name="T13" fmla="*/ 0 h 99"/>
                        <a:gd name="T14" fmla="*/ 45 w 45"/>
                        <a:gd name="T15" fmla="*/ 99 h 99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45" h="99">
                          <a:moveTo>
                            <a:pt x="45" y="0"/>
                          </a:moveTo>
                          <a:cubicBezTo>
                            <a:pt x="43" y="7"/>
                            <a:pt x="41" y="15"/>
                            <a:pt x="36" y="24"/>
                          </a:cubicBezTo>
                          <a:cubicBezTo>
                            <a:pt x="31" y="33"/>
                            <a:pt x="18" y="44"/>
                            <a:pt x="12" y="57"/>
                          </a:cubicBezTo>
                          <a:cubicBezTo>
                            <a:pt x="6" y="70"/>
                            <a:pt x="3" y="84"/>
                            <a:pt x="0" y="99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09" name="Freeform 82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118" y="5283"/>
                      <a:ext cx="216" cy="33"/>
                    </a:xfrm>
                    <a:custGeom>
                      <a:avLst/>
                      <a:gdLst>
                        <a:gd name="T0" fmla="*/ 0 w 216"/>
                        <a:gd name="T1" fmla="*/ 6 h 33"/>
                        <a:gd name="T2" fmla="*/ 57 w 216"/>
                        <a:gd name="T3" fmla="*/ 0 h 33"/>
                        <a:gd name="T4" fmla="*/ 123 w 216"/>
                        <a:gd name="T5" fmla="*/ 6 h 33"/>
                        <a:gd name="T6" fmla="*/ 192 w 216"/>
                        <a:gd name="T7" fmla="*/ 18 h 33"/>
                        <a:gd name="T8" fmla="*/ 216 w 216"/>
                        <a:gd name="T9" fmla="*/ 33 h 3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16"/>
                        <a:gd name="T16" fmla="*/ 0 h 33"/>
                        <a:gd name="T17" fmla="*/ 216 w 216"/>
                        <a:gd name="T18" fmla="*/ 33 h 3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16" h="33">
                          <a:moveTo>
                            <a:pt x="0" y="6"/>
                          </a:moveTo>
                          <a:cubicBezTo>
                            <a:pt x="18" y="3"/>
                            <a:pt x="37" y="0"/>
                            <a:pt x="57" y="0"/>
                          </a:cubicBezTo>
                          <a:cubicBezTo>
                            <a:pt x="77" y="0"/>
                            <a:pt x="101" y="3"/>
                            <a:pt x="123" y="6"/>
                          </a:cubicBezTo>
                          <a:cubicBezTo>
                            <a:pt x="145" y="9"/>
                            <a:pt x="177" y="14"/>
                            <a:pt x="192" y="18"/>
                          </a:cubicBezTo>
                          <a:cubicBezTo>
                            <a:pt x="207" y="22"/>
                            <a:pt x="211" y="27"/>
                            <a:pt x="216" y="33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10" name="Freeform 82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884" y="5384"/>
                      <a:ext cx="330" cy="46"/>
                    </a:xfrm>
                    <a:custGeom>
                      <a:avLst/>
                      <a:gdLst>
                        <a:gd name="T0" fmla="*/ 0 w 330"/>
                        <a:gd name="T1" fmla="*/ 10 h 46"/>
                        <a:gd name="T2" fmla="*/ 39 w 330"/>
                        <a:gd name="T3" fmla="*/ 1 h 46"/>
                        <a:gd name="T4" fmla="*/ 117 w 330"/>
                        <a:gd name="T5" fmla="*/ 1 h 46"/>
                        <a:gd name="T6" fmla="*/ 189 w 330"/>
                        <a:gd name="T7" fmla="*/ 7 h 46"/>
                        <a:gd name="T8" fmla="*/ 234 w 330"/>
                        <a:gd name="T9" fmla="*/ 37 h 46"/>
                        <a:gd name="T10" fmla="*/ 291 w 330"/>
                        <a:gd name="T11" fmla="*/ 46 h 46"/>
                        <a:gd name="T12" fmla="*/ 330 w 330"/>
                        <a:gd name="T13" fmla="*/ 34 h 4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330"/>
                        <a:gd name="T22" fmla="*/ 0 h 46"/>
                        <a:gd name="T23" fmla="*/ 330 w 330"/>
                        <a:gd name="T24" fmla="*/ 46 h 4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330" h="46">
                          <a:moveTo>
                            <a:pt x="0" y="10"/>
                          </a:moveTo>
                          <a:cubicBezTo>
                            <a:pt x="10" y="6"/>
                            <a:pt x="20" y="2"/>
                            <a:pt x="39" y="1"/>
                          </a:cubicBezTo>
                          <a:cubicBezTo>
                            <a:pt x="58" y="0"/>
                            <a:pt x="92" y="0"/>
                            <a:pt x="117" y="1"/>
                          </a:cubicBezTo>
                          <a:cubicBezTo>
                            <a:pt x="142" y="2"/>
                            <a:pt x="170" y="1"/>
                            <a:pt x="189" y="7"/>
                          </a:cubicBezTo>
                          <a:cubicBezTo>
                            <a:pt x="208" y="13"/>
                            <a:pt x="217" y="31"/>
                            <a:pt x="234" y="37"/>
                          </a:cubicBezTo>
                          <a:cubicBezTo>
                            <a:pt x="251" y="43"/>
                            <a:pt x="275" y="46"/>
                            <a:pt x="291" y="46"/>
                          </a:cubicBezTo>
                          <a:cubicBezTo>
                            <a:pt x="307" y="46"/>
                            <a:pt x="318" y="40"/>
                            <a:pt x="330" y="34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11" name="Freeform 82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028" y="5601"/>
                      <a:ext cx="324" cy="295"/>
                    </a:xfrm>
                    <a:custGeom>
                      <a:avLst/>
                      <a:gdLst>
                        <a:gd name="T0" fmla="*/ 0 w 324"/>
                        <a:gd name="T1" fmla="*/ 294 h 295"/>
                        <a:gd name="T2" fmla="*/ 66 w 324"/>
                        <a:gd name="T3" fmla="*/ 288 h 295"/>
                        <a:gd name="T4" fmla="*/ 90 w 324"/>
                        <a:gd name="T5" fmla="*/ 252 h 295"/>
                        <a:gd name="T6" fmla="*/ 159 w 324"/>
                        <a:gd name="T7" fmla="*/ 195 h 295"/>
                        <a:gd name="T8" fmla="*/ 213 w 324"/>
                        <a:gd name="T9" fmla="*/ 153 h 295"/>
                        <a:gd name="T10" fmla="*/ 273 w 324"/>
                        <a:gd name="T11" fmla="*/ 120 h 295"/>
                        <a:gd name="T12" fmla="*/ 306 w 324"/>
                        <a:gd name="T13" fmla="*/ 18 h 295"/>
                        <a:gd name="T14" fmla="*/ 324 w 324"/>
                        <a:gd name="T15" fmla="*/ 12 h 29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324"/>
                        <a:gd name="T25" fmla="*/ 0 h 295"/>
                        <a:gd name="T26" fmla="*/ 324 w 324"/>
                        <a:gd name="T27" fmla="*/ 295 h 295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324" h="295">
                          <a:moveTo>
                            <a:pt x="0" y="294"/>
                          </a:moveTo>
                          <a:cubicBezTo>
                            <a:pt x="25" y="294"/>
                            <a:pt x="51" y="295"/>
                            <a:pt x="66" y="288"/>
                          </a:cubicBezTo>
                          <a:cubicBezTo>
                            <a:pt x="81" y="281"/>
                            <a:pt x="75" y="267"/>
                            <a:pt x="90" y="252"/>
                          </a:cubicBezTo>
                          <a:cubicBezTo>
                            <a:pt x="105" y="237"/>
                            <a:pt x="139" y="211"/>
                            <a:pt x="159" y="195"/>
                          </a:cubicBezTo>
                          <a:cubicBezTo>
                            <a:pt x="179" y="179"/>
                            <a:pt x="194" y="165"/>
                            <a:pt x="213" y="153"/>
                          </a:cubicBezTo>
                          <a:cubicBezTo>
                            <a:pt x="232" y="141"/>
                            <a:pt x="258" y="143"/>
                            <a:pt x="273" y="120"/>
                          </a:cubicBezTo>
                          <a:cubicBezTo>
                            <a:pt x="288" y="97"/>
                            <a:pt x="298" y="36"/>
                            <a:pt x="306" y="18"/>
                          </a:cubicBezTo>
                          <a:cubicBezTo>
                            <a:pt x="314" y="0"/>
                            <a:pt x="319" y="6"/>
                            <a:pt x="324" y="12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912" name="Freeform 82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073" y="5985"/>
                      <a:ext cx="315" cy="75"/>
                    </a:xfrm>
                    <a:custGeom>
                      <a:avLst/>
                      <a:gdLst>
                        <a:gd name="T0" fmla="*/ 0 w 315"/>
                        <a:gd name="T1" fmla="*/ 6 h 75"/>
                        <a:gd name="T2" fmla="*/ 45 w 315"/>
                        <a:gd name="T3" fmla="*/ 0 h 75"/>
                        <a:gd name="T4" fmla="*/ 108 w 315"/>
                        <a:gd name="T5" fmla="*/ 6 h 75"/>
                        <a:gd name="T6" fmla="*/ 168 w 315"/>
                        <a:gd name="T7" fmla="*/ 9 h 75"/>
                        <a:gd name="T8" fmla="*/ 261 w 315"/>
                        <a:gd name="T9" fmla="*/ 42 h 75"/>
                        <a:gd name="T10" fmla="*/ 300 w 315"/>
                        <a:gd name="T11" fmla="*/ 63 h 75"/>
                        <a:gd name="T12" fmla="*/ 315 w 315"/>
                        <a:gd name="T13" fmla="*/ 75 h 75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315"/>
                        <a:gd name="T22" fmla="*/ 0 h 75"/>
                        <a:gd name="T23" fmla="*/ 315 w 315"/>
                        <a:gd name="T24" fmla="*/ 75 h 75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315" h="75">
                          <a:moveTo>
                            <a:pt x="0" y="6"/>
                          </a:moveTo>
                          <a:cubicBezTo>
                            <a:pt x="13" y="3"/>
                            <a:pt x="27" y="0"/>
                            <a:pt x="45" y="0"/>
                          </a:cubicBezTo>
                          <a:cubicBezTo>
                            <a:pt x="63" y="0"/>
                            <a:pt x="88" y="5"/>
                            <a:pt x="108" y="6"/>
                          </a:cubicBezTo>
                          <a:cubicBezTo>
                            <a:pt x="128" y="7"/>
                            <a:pt x="143" y="3"/>
                            <a:pt x="168" y="9"/>
                          </a:cubicBezTo>
                          <a:cubicBezTo>
                            <a:pt x="193" y="15"/>
                            <a:pt x="239" y="33"/>
                            <a:pt x="261" y="42"/>
                          </a:cubicBezTo>
                          <a:cubicBezTo>
                            <a:pt x="283" y="51"/>
                            <a:pt x="291" y="57"/>
                            <a:pt x="300" y="63"/>
                          </a:cubicBezTo>
                          <a:cubicBezTo>
                            <a:pt x="309" y="69"/>
                            <a:pt x="311" y="74"/>
                            <a:pt x="315" y="75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66FF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11" name="Group 82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71" y="2141"/>
                    <a:ext cx="4286" cy="8311"/>
                    <a:chOff x="5138" y="2490"/>
                    <a:chExt cx="1504" cy="3708"/>
                  </a:xfrm>
                </p:grpSpPr>
                <p:sp>
                  <p:nvSpPr>
                    <p:cNvPr id="9895" name="Freeform 830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216" y="2490"/>
                      <a:ext cx="1426" cy="2283"/>
                    </a:xfrm>
                    <a:custGeom>
                      <a:avLst/>
                      <a:gdLst>
                        <a:gd name="T0" fmla="*/ 1426 w 1426"/>
                        <a:gd name="T1" fmla="*/ 0 h 2283"/>
                        <a:gd name="T2" fmla="*/ 1267 w 1426"/>
                        <a:gd name="T3" fmla="*/ 234 h 2283"/>
                        <a:gd name="T4" fmla="*/ 1252 w 1426"/>
                        <a:gd name="T5" fmla="*/ 333 h 2283"/>
                        <a:gd name="T6" fmla="*/ 1180 w 1426"/>
                        <a:gd name="T7" fmla="*/ 318 h 2283"/>
                        <a:gd name="T8" fmla="*/ 1126 w 1426"/>
                        <a:gd name="T9" fmla="*/ 264 h 2283"/>
                        <a:gd name="T10" fmla="*/ 1078 w 1426"/>
                        <a:gd name="T11" fmla="*/ 264 h 2283"/>
                        <a:gd name="T12" fmla="*/ 952 w 1426"/>
                        <a:gd name="T13" fmla="*/ 357 h 2283"/>
                        <a:gd name="T14" fmla="*/ 919 w 1426"/>
                        <a:gd name="T15" fmla="*/ 381 h 2283"/>
                        <a:gd name="T16" fmla="*/ 904 w 1426"/>
                        <a:gd name="T17" fmla="*/ 411 h 2283"/>
                        <a:gd name="T18" fmla="*/ 904 w 1426"/>
                        <a:gd name="T19" fmla="*/ 453 h 2283"/>
                        <a:gd name="T20" fmla="*/ 868 w 1426"/>
                        <a:gd name="T21" fmla="*/ 468 h 2283"/>
                        <a:gd name="T22" fmla="*/ 841 w 1426"/>
                        <a:gd name="T23" fmla="*/ 465 h 2283"/>
                        <a:gd name="T24" fmla="*/ 808 w 1426"/>
                        <a:gd name="T25" fmla="*/ 459 h 2283"/>
                        <a:gd name="T26" fmla="*/ 796 w 1426"/>
                        <a:gd name="T27" fmla="*/ 492 h 2283"/>
                        <a:gd name="T28" fmla="*/ 736 w 1426"/>
                        <a:gd name="T29" fmla="*/ 543 h 2283"/>
                        <a:gd name="T30" fmla="*/ 685 w 1426"/>
                        <a:gd name="T31" fmla="*/ 582 h 2283"/>
                        <a:gd name="T32" fmla="*/ 652 w 1426"/>
                        <a:gd name="T33" fmla="*/ 600 h 2283"/>
                        <a:gd name="T34" fmla="*/ 610 w 1426"/>
                        <a:gd name="T35" fmla="*/ 612 h 2283"/>
                        <a:gd name="T36" fmla="*/ 556 w 1426"/>
                        <a:gd name="T37" fmla="*/ 612 h 2283"/>
                        <a:gd name="T38" fmla="*/ 472 w 1426"/>
                        <a:gd name="T39" fmla="*/ 648 h 2283"/>
                        <a:gd name="T40" fmla="*/ 367 w 1426"/>
                        <a:gd name="T41" fmla="*/ 711 h 2283"/>
                        <a:gd name="T42" fmla="*/ 328 w 1426"/>
                        <a:gd name="T43" fmla="*/ 759 h 2283"/>
                        <a:gd name="T44" fmla="*/ 271 w 1426"/>
                        <a:gd name="T45" fmla="*/ 819 h 2283"/>
                        <a:gd name="T46" fmla="*/ 235 w 1426"/>
                        <a:gd name="T47" fmla="*/ 912 h 2283"/>
                        <a:gd name="T48" fmla="*/ 187 w 1426"/>
                        <a:gd name="T49" fmla="*/ 978 h 2283"/>
                        <a:gd name="T50" fmla="*/ 154 w 1426"/>
                        <a:gd name="T51" fmla="*/ 1056 h 2283"/>
                        <a:gd name="T52" fmla="*/ 106 w 1426"/>
                        <a:gd name="T53" fmla="*/ 1125 h 2283"/>
                        <a:gd name="T54" fmla="*/ 82 w 1426"/>
                        <a:gd name="T55" fmla="*/ 1209 h 2283"/>
                        <a:gd name="T56" fmla="*/ 43 w 1426"/>
                        <a:gd name="T57" fmla="*/ 1278 h 2283"/>
                        <a:gd name="T58" fmla="*/ 13 w 1426"/>
                        <a:gd name="T59" fmla="*/ 1386 h 2283"/>
                        <a:gd name="T60" fmla="*/ 1 w 1426"/>
                        <a:gd name="T61" fmla="*/ 1416 h 2283"/>
                        <a:gd name="T62" fmla="*/ 19 w 1426"/>
                        <a:gd name="T63" fmla="*/ 1473 h 2283"/>
                        <a:gd name="T64" fmla="*/ 118 w 1426"/>
                        <a:gd name="T65" fmla="*/ 1512 h 2283"/>
                        <a:gd name="T66" fmla="*/ 193 w 1426"/>
                        <a:gd name="T67" fmla="*/ 1539 h 2283"/>
                        <a:gd name="T68" fmla="*/ 244 w 1426"/>
                        <a:gd name="T69" fmla="*/ 1578 h 2283"/>
                        <a:gd name="T70" fmla="*/ 286 w 1426"/>
                        <a:gd name="T71" fmla="*/ 1632 h 2283"/>
                        <a:gd name="T72" fmla="*/ 289 w 1426"/>
                        <a:gd name="T73" fmla="*/ 1662 h 2283"/>
                        <a:gd name="T74" fmla="*/ 283 w 1426"/>
                        <a:gd name="T75" fmla="*/ 1719 h 2283"/>
                        <a:gd name="T76" fmla="*/ 265 w 1426"/>
                        <a:gd name="T77" fmla="*/ 1803 h 2283"/>
                        <a:gd name="T78" fmla="*/ 244 w 1426"/>
                        <a:gd name="T79" fmla="*/ 1857 h 2283"/>
                        <a:gd name="T80" fmla="*/ 238 w 1426"/>
                        <a:gd name="T81" fmla="*/ 1890 h 2283"/>
                        <a:gd name="T82" fmla="*/ 208 w 1426"/>
                        <a:gd name="T83" fmla="*/ 1932 h 2283"/>
                        <a:gd name="T84" fmla="*/ 169 w 1426"/>
                        <a:gd name="T85" fmla="*/ 1971 h 2283"/>
                        <a:gd name="T86" fmla="*/ 124 w 1426"/>
                        <a:gd name="T87" fmla="*/ 2031 h 2283"/>
                        <a:gd name="T88" fmla="*/ 112 w 1426"/>
                        <a:gd name="T89" fmla="*/ 2055 h 2283"/>
                        <a:gd name="T90" fmla="*/ 130 w 1426"/>
                        <a:gd name="T91" fmla="*/ 2139 h 2283"/>
                        <a:gd name="T92" fmla="*/ 124 w 1426"/>
                        <a:gd name="T93" fmla="*/ 2196 h 2283"/>
                        <a:gd name="T94" fmla="*/ 112 w 1426"/>
                        <a:gd name="T95" fmla="*/ 2262 h 2283"/>
                        <a:gd name="T96" fmla="*/ 106 w 1426"/>
                        <a:gd name="T97" fmla="*/ 2283 h 2283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w 1426"/>
                        <a:gd name="T148" fmla="*/ 0 h 2283"/>
                        <a:gd name="T149" fmla="*/ 1426 w 1426"/>
                        <a:gd name="T150" fmla="*/ 2283 h 2283"/>
                      </a:gdLst>
                      <a:ahLst/>
                      <a:cxnLst>
                        <a:cxn ang="T98">
                          <a:pos x="T0" y="T1"/>
                        </a:cxn>
                        <a:cxn ang="T99">
                          <a:pos x="T2" y="T3"/>
                        </a:cxn>
                        <a:cxn ang="T100">
                          <a:pos x="T4" y="T5"/>
                        </a:cxn>
                        <a:cxn ang="T101">
                          <a:pos x="T6" y="T7"/>
                        </a:cxn>
                        <a:cxn ang="T102">
                          <a:pos x="T8" y="T9"/>
                        </a:cxn>
                        <a:cxn ang="T103">
                          <a:pos x="T10" y="T11"/>
                        </a:cxn>
                        <a:cxn ang="T104">
                          <a:pos x="T12" y="T13"/>
                        </a:cxn>
                        <a:cxn ang="T105">
                          <a:pos x="T14" y="T15"/>
                        </a:cxn>
                        <a:cxn ang="T106">
                          <a:pos x="T16" y="T17"/>
                        </a:cxn>
                        <a:cxn ang="T107">
                          <a:pos x="T18" y="T19"/>
                        </a:cxn>
                        <a:cxn ang="T108">
                          <a:pos x="T20" y="T21"/>
                        </a:cxn>
                        <a:cxn ang="T109">
                          <a:pos x="T22" y="T23"/>
                        </a:cxn>
                        <a:cxn ang="T110">
                          <a:pos x="T24" y="T25"/>
                        </a:cxn>
                        <a:cxn ang="T111">
                          <a:pos x="T26" y="T27"/>
                        </a:cxn>
                        <a:cxn ang="T112">
                          <a:pos x="T28" y="T29"/>
                        </a:cxn>
                        <a:cxn ang="T113">
                          <a:pos x="T30" y="T31"/>
                        </a:cxn>
                        <a:cxn ang="T114">
                          <a:pos x="T32" y="T33"/>
                        </a:cxn>
                        <a:cxn ang="T115">
                          <a:pos x="T34" y="T35"/>
                        </a:cxn>
                        <a:cxn ang="T116">
                          <a:pos x="T36" y="T37"/>
                        </a:cxn>
                        <a:cxn ang="T117">
                          <a:pos x="T38" y="T39"/>
                        </a:cxn>
                        <a:cxn ang="T118">
                          <a:pos x="T40" y="T41"/>
                        </a:cxn>
                        <a:cxn ang="T119">
                          <a:pos x="T42" y="T43"/>
                        </a:cxn>
                        <a:cxn ang="T120">
                          <a:pos x="T44" y="T45"/>
                        </a:cxn>
                        <a:cxn ang="T121">
                          <a:pos x="T46" y="T47"/>
                        </a:cxn>
                        <a:cxn ang="T122">
                          <a:pos x="T48" y="T49"/>
                        </a:cxn>
                        <a:cxn ang="T123">
                          <a:pos x="T50" y="T51"/>
                        </a:cxn>
                        <a:cxn ang="T124">
                          <a:pos x="T52" y="T53"/>
                        </a:cxn>
                        <a:cxn ang="T125">
                          <a:pos x="T54" y="T55"/>
                        </a:cxn>
                        <a:cxn ang="T126">
                          <a:pos x="T56" y="T57"/>
                        </a:cxn>
                        <a:cxn ang="T127">
                          <a:pos x="T58" y="T59"/>
                        </a:cxn>
                        <a:cxn ang="T128">
                          <a:pos x="T60" y="T61"/>
                        </a:cxn>
                        <a:cxn ang="T129">
                          <a:pos x="T62" y="T63"/>
                        </a:cxn>
                        <a:cxn ang="T130">
                          <a:pos x="T64" y="T65"/>
                        </a:cxn>
                        <a:cxn ang="T131">
                          <a:pos x="T66" y="T67"/>
                        </a:cxn>
                        <a:cxn ang="T132">
                          <a:pos x="T68" y="T69"/>
                        </a:cxn>
                        <a:cxn ang="T133">
                          <a:pos x="T70" y="T71"/>
                        </a:cxn>
                        <a:cxn ang="T134">
                          <a:pos x="T72" y="T73"/>
                        </a:cxn>
                        <a:cxn ang="T135">
                          <a:pos x="T74" y="T75"/>
                        </a:cxn>
                        <a:cxn ang="T136">
                          <a:pos x="T76" y="T77"/>
                        </a:cxn>
                        <a:cxn ang="T137">
                          <a:pos x="T78" y="T79"/>
                        </a:cxn>
                        <a:cxn ang="T138">
                          <a:pos x="T80" y="T81"/>
                        </a:cxn>
                        <a:cxn ang="T139">
                          <a:pos x="T82" y="T83"/>
                        </a:cxn>
                        <a:cxn ang="T140">
                          <a:pos x="T84" y="T85"/>
                        </a:cxn>
                        <a:cxn ang="T141">
                          <a:pos x="T86" y="T87"/>
                        </a:cxn>
                        <a:cxn ang="T142">
                          <a:pos x="T88" y="T89"/>
                        </a:cxn>
                        <a:cxn ang="T143">
                          <a:pos x="T90" y="T91"/>
                        </a:cxn>
                        <a:cxn ang="T144">
                          <a:pos x="T92" y="T93"/>
                        </a:cxn>
                        <a:cxn ang="T145">
                          <a:pos x="T94" y="T95"/>
                        </a:cxn>
                        <a:cxn ang="T146">
                          <a:pos x="T96" y="T97"/>
                        </a:cxn>
                      </a:cxnLst>
                      <a:rect l="T147" t="T148" r="T149" b="T150"/>
                      <a:pathLst>
                        <a:path w="1426" h="2283">
                          <a:moveTo>
                            <a:pt x="1426" y="0"/>
                          </a:moveTo>
                          <a:cubicBezTo>
                            <a:pt x="1361" y="89"/>
                            <a:pt x="1296" y="179"/>
                            <a:pt x="1267" y="234"/>
                          </a:cubicBezTo>
                          <a:cubicBezTo>
                            <a:pt x="1238" y="289"/>
                            <a:pt x="1267" y="319"/>
                            <a:pt x="1252" y="333"/>
                          </a:cubicBezTo>
                          <a:cubicBezTo>
                            <a:pt x="1237" y="347"/>
                            <a:pt x="1201" y="329"/>
                            <a:pt x="1180" y="318"/>
                          </a:cubicBezTo>
                          <a:cubicBezTo>
                            <a:pt x="1159" y="307"/>
                            <a:pt x="1143" y="273"/>
                            <a:pt x="1126" y="264"/>
                          </a:cubicBezTo>
                          <a:cubicBezTo>
                            <a:pt x="1109" y="255"/>
                            <a:pt x="1107" y="249"/>
                            <a:pt x="1078" y="264"/>
                          </a:cubicBezTo>
                          <a:cubicBezTo>
                            <a:pt x="1049" y="279"/>
                            <a:pt x="978" y="338"/>
                            <a:pt x="952" y="357"/>
                          </a:cubicBezTo>
                          <a:cubicBezTo>
                            <a:pt x="926" y="376"/>
                            <a:pt x="927" y="372"/>
                            <a:pt x="919" y="381"/>
                          </a:cubicBezTo>
                          <a:cubicBezTo>
                            <a:pt x="911" y="390"/>
                            <a:pt x="906" y="399"/>
                            <a:pt x="904" y="411"/>
                          </a:cubicBezTo>
                          <a:cubicBezTo>
                            <a:pt x="902" y="423"/>
                            <a:pt x="910" y="444"/>
                            <a:pt x="904" y="453"/>
                          </a:cubicBezTo>
                          <a:cubicBezTo>
                            <a:pt x="898" y="462"/>
                            <a:pt x="878" y="466"/>
                            <a:pt x="868" y="468"/>
                          </a:cubicBezTo>
                          <a:cubicBezTo>
                            <a:pt x="858" y="470"/>
                            <a:pt x="851" y="466"/>
                            <a:pt x="841" y="465"/>
                          </a:cubicBezTo>
                          <a:cubicBezTo>
                            <a:pt x="831" y="464"/>
                            <a:pt x="815" y="455"/>
                            <a:pt x="808" y="459"/>
                          </a:cubicBezTo>
                          <a:cubicBezTo>
                            <a:pt x="801" y="463"/>
                            <a:pt x="808" y="478"/>
                            <a:pt x="796" y="492"/>
                          </a:cubicBezTo>
                          <a:cubicBezTo>
                            <a:pt x="784" y="506"/>
                            <a:pt x="754" y="528"/>
                            <a:pt x="736" y="543"/>
                          </a:cubicBezTo>
                          <a:cubicBezTo>
                            <a:pt x="718" y="558"/>
                            <a:pt x="699" y="572"/>
                            <a:pt x="685" y="582"/>
                          </a:cubicBezTo>
                          <a:cubicBezTo>
                            <a:pt x="671" y="592"/>
                            <a:pt x="664" y="595"/>
                            <a:pt x="652" y="600"/>
                          </a:cubicBezTo>
                          <a:cubicBezTo>
                            <a:pt x="640" y="605"/>
                            <a:pt x="626" y="610"/>
                            <a:pt x="610" y="612"/>
                          </a:cubicBezTo>
                          <a:cubicBezTo>
                            <a:pt x="594" y="614"/>
                            <a:pt x="579" y="606"/>
                            <a:pt x="556" y="612"/>
                          </a:cubicBezTo>
                          <a:cubicBezTo>
                            <a:pt x="533" y="618"/>
                            <a:pt x="504" y="632"/>
                            <a:pt x="472" y="648"/>
                          </a:cubicBezTo>
                          <a:cubicBezTo>
                            <a:pt x="440" y="664"/>
                            <a:pt x="391" y="693"/>
                            <a:pt x="367" y="711"/>
                          </a:cubicBezTo>
                          <a:cubicBezTo>
                            <a:pt x="343" y="729"/>
                            <a:pt x="344" y="741"/>
                            <a:pt x="328" y="759"/>
                          </a:cubicBezTo>
                          <a:cubicBezTo>
                            <a:pt x="312" y="777"/>
                            <a:pt x="286" y="794"/>
                            <a:pt x="271" y="819"/>
                          </a:cubicBezTo>
                          <a:cubicBezTo>
                            <a:pt x="256" y="844"/>
                            <a:pt x="249" y="886"/>
                            <a:pt x="235" y="912"/>
                          </a:cubicBezTo>
                          <a:cubicBezTo>
                            <a:pt x="221" y="938"/>
                            <a:pt x="200" y="954"/>
                            <a:pt x="187" y="978"/>
                          </a:cubicBezTo>
                          <a:cubicBezTo>
                            <a:pt x="174" y="1002"/>
                            <a:pt x="167" y="1032"/>
                            <a:pt x="154" y="1056"/>
                          </a:cubicBezTo>
                          <a:cubicBezTo>
                            <a:pt x="141" y="1080"/>
                            <a:pt x="118" y="1100"/>
                            <a:pt x="106" y="1125"/>
                          </a:cubicBezTo>
                          <a:cubicBezTo>
                            <a:pt x="94" y="1150"/>
                            <a:pt x="92" y="1184"/>
                            <a:pt x="82" y="1209"/>
                          </a:cubicBezTo>
                          <a:cubicBezTo>
                            <a:pt x="72" y="1234"/>
                            <a:pt x="54" y="1249"/>
                            <a:pt x="43" y="1278"/>
                          </a:cubicBezTo>
                          <a:cubicBezTo>
                            <a:pt x="32" y="1307"/>
                            <a:pt x="20" y="1363"/>
                            <a:pt x="13" y="1386"/>
                          </a:cubicBezTo>
                          <a:cubicBezTo>
                            <a:pt x="6" y="1409"/>
                            <a:pt x="0" y="1402"/>
                            <a:pt x="1" y="1416"/>
                          </a:cubicBezTo>
                          <a:cubicBezTo>
                            <a:pt x="2" y="1430"/>
                            <a:pt x="0" y="1457"/>
                            <a:pt x="19" y="1473"/>
                          </a:cubicBezTo>
                          <a:cubicBezTo>
                            <a:pt x="38" y="1489"/>
                            <a:pt x="89" y="1501"/>
                            <a:pt x="118" y="1512"/>
                          </a:cubicBezTo>
                          <a:cubicBezTo>
                            <a:pt x="147" y="1523"/>
                            <a:pt x="172" y="1528"/>
                            <a:pt x="193" y="1539"/>
                          </a:cubicBezTo>
                          <a:cubicBezTo>
                            <a:pt x="214" y="1550"/>
                            <a:pt x="229" y="1563"/>
                            <a:pt x="244" y="1578"/>
                          </a:cubicBezTo>
                          <a:cubicBezTo>
                            <a:pt x="259" y="1593"/>
                            <a:pt x="278" y="1618"/>
                            <a:pt x="286" y="1632"/>
                          </a:cubicBezTo>
                          <a:cubicBezTo>
                            <a:pt x="294" y="1646"/>
                            <a:pt x="289" y="1648"/>
                            <a:pt x="289" y="1662"/>
                          </a:cubicBezTo>
                          <a:cubicBezTo>
                            <a:pt x="289" y="1676"/>
                            <a:pt x="287" y="1696"/>
                            <a:pt x="283" y="1719"/>
                          </a:cubicBezTo>
                          <a:cubicBezTo>
                            <a:pt x="279" y="1742"/>
                            <a:pt x="271" y="1780"/>
                            <a:pt x="265" y="1803"/>
                          </a:cubicBezTo>
                          <a:cubicBezTo>
                            <a:pt x="259" y="1826"/>
                            <a:pt x="248" y="1843"/>
                            <a:pt x="244" y="1857"/>
                          </a:cubicBezTo>
                          <a:cubicBezTo>
                            <a:pt x="240" y="1871"/>
                            <a:pt x="244" y="1877"/>
                            <a:pt x="238" y="1890"/>
                          </a:cubicBezTo>
                          <a:cubicBezTo>
                            <a:pt x="232" y="1903"/>
                            <a:pt x="220" y="1918"/>
                            <a:pt x="208" y="1932"/>
                          </a:cubicBezTo>
                          <a:cubicBezTo>
                            <a:pt x="196" y="1946"/>
                            <a:pt x="183" y="1955"/>
                            <a:pt x="169" y="1971"/>
                          </a:cubicBezTo>
                          <a:cubicBezTo>
                            <a:pt x="155" y="1987"/>
                            <a:pt x="134" y="2017"/>
                            <a:pt x="124" y="2031"/>
                          </a:cubicBezTo>
                          <a:cubicBezTo>
                            <a:pt x="114" y="2045"/>
                            <a:pt x="111" y="2037"/>
                            <a:pt x="112" y="2055"/>
                          </a:cubicBezTo>
                          <a:cubicBezTo>
                            <a:pt x="113" y="2073"/>
                            <a:pt x="128" y="2116"/>
                            <a:pt x="130" y="2139"/>
                          </a:cubicBezTo>
                          <a:cubicBezTo>
                            <a:pt x="132" y="2162"/>
                            <a:pt x="127" y="2176"/>
                            <a:pt x="124" y="2196"/>
                          </a:cubicBezTo>
                          <a:cubicBezTo>
                            <a:pt x="121" y="2216"/>
                            <a:pt x="115" y="2248"/>
                            <a:pt x="112" y="2262"/>
                          </a:cubicBezTo>
                          <a:cubicBezTo>
                            <a:pt x="109" y="2276"/>
                            <a:pt x="107" y="2281"/>
                            <a:pt x="106" y="2283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896" name="Freeform 831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138" y="4773"/>
                      <a:ext cx="298" cy="1425"/>
                    </a:xfrm>
                    <a:custGeom>
                      <a:avLst/>
                      <a:gdLst>
                        <a:gd name="T0" fmla="*/ 187 w 298"/>
                        <a:gd name="T1" fmla="*/ 0 h 1425"/>
                        <a:gd name="T2" fmla="*/ 175 w 298"/>
                        <a:gd name="T3" fmla="*/ 36 h 1425"/>
                        <a:gd name="T4" fmla="*/ 154 w 298"/>
                        <a:gd name="T5" fmla="*/ 84 h 1425"/>
                        <a:gd name="T6" fmla="*/ 130 w 298"/>
                        <a:gd name="T7" fmla="*/ 150 h 1425"/>
                        <a:gd name="T8" fmla="*/ 112 w 298"/>
                        <a:gd name="T9" fmla="*/ 183 h 1425"/>
                        <a:gd name="T10" fmla="*/ 109 w 298"/>
                        <a:gd name="T11" fmla="*/ 225 h 1425"/>
                        <a:gd name="T12" fmla="*/ 100 w 298"/>
                        <a:gd name="T13" fmla="*/ 276 h 1425"/>
                        <a:gd name="T14" fmla="*/ 94 w 298"/>
                        <a:gd name="T15" fmla="*/ 318 h 1425"/>
                        <a:gd name="T16" fmla="*/ 78 w 298"/>
                        <a:gd name="T17" fmla="*/ 396 h 1425"/>
                        <a:gd name="T18" fmla="*/ 78 w 298"/>
                        <a:gd name="T19" fmla="*/ 456 h 1425"/>
                        <a:gd name="T20" fmla="*/ 78 w 298"/>
                        <a:gd name="T21" fmla="*/ 519 h 1425"/>
                        <a:gd name="T22" fmla="*/ 61 w 298"/>
                        <a:gd name="T23" fmla="*/ 570 h 1425"/>
                        <a:gd name="T24" fmla="*/ 28 w 298"/>
                        <a:gd name="T25" fmla="*/ 630 h 1425"/>
                        <a:gd name="T26" fmla="*/ 10 w 298"/>
                        <a:gd name="T27" fmla="*/ 732 h 1425"/>
                        <a:gd name="T28" fmla="*/ 4 w 298"/>
                        <a:gd name="T29" fmla="*/ 801 h 1425"/>
                        <a:gd name="T30" fmla="*/ 37 w 298"/>
                        <a:gd name="T31" fmla="*/ 852 h 1425"/>
                        <a:gd name="T32" fmla="*/ 58 w 298"/>
                        <a:gd name="T33" fmla="*/ 933 h 1425"/>
                        <a:gd name="T34" fmla="*/ 78 w 298"/>
                        <a:gd name="T35" fmla="*/ 978 h 1425"/>
                        <a:gd name="T36" fmla="*/ 112 w 298"/>
                        <a:gd name="T37" fmla="*/ 1014 h 1425"/>
                        <a:gd name="T38" fmla="*/ 133 w 298"/>
                        <a:gd name="T39" fmla="*/ 1056 h 1425"/>
                        <a:gd name="T40" fmla="*/ 151 w 298"/>
                        <a:gd name="T41" fmla="*/ 1074 h 1425"/>
                        <a:gd name="T42" fmla="*/ 187 w 298"/>
                        <a:gd name="T43" fmla="*/ 1092 h 1425"/>
                        <a:gd name="T44" fmla="*/ 232 w 298"/>
                        <a:gd name="T45" fmla="*/ 1119 h 1425"/>
                        <a:gd name="T46" fmla="*/ 262 w 298"/>
                        <a:gd name="T47" fmla="*/ 1137 h 1425"/>
                        <a:gd name="T48" fmla="*/ 286 w 298"/>
                        <a:gd name="T49" fmla="*/ 1170 h 1425"/>
                        <a:gd name="T50" fmla="*/ 292 w 298"/>
                        <a:gd name="T51" fmla="*/ 1248 h 1425"/>
                        <a:gd name="T52" fmla="*/ 298 w 298"/>
                        <a:gd name="T53" fmla="*/ 1323 h 1425"/>
                        <a:gd name="T54" fmla="*/ 289 w 298"/>
                        <a:gd name="T55" fmla="*/ 1386 h 1425"/>
                        <a:gd name="T56" fmla="*/ 286 w 298"/>
                        <a:gd name="T57" fmla="*/ 1425 h 1425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w 298"/>
                        <a:gd name="T88" fmla="*/ 0 h 1425"/>
                        <a:gd name="T89" fmla="*/ 298 w 298"/>
                        <a:gd name="T90" fmla="*/ 1425 h 1425"/>
                      </a:gdLst>
                      <a:ahLst/>
                      <a:cxnLst>
                        <a:cxn ang="T58">
                          <a:pos x="T0" y="T1"/>
                        </a:cxn>
                        <a:cxn ang="T59">
                          <a:pos x="T2" y="T3"/>
                        </a:cxn>
                        <a:cxn ang="T60">
                          <a:pos x="T4" y="T5"/>
                        </a:cxn>
                        <a:cxn ang="T61">
                          <a:pos x="T6" y="T7"/>
                        </a:cxn>
                        <a:cxn ang="T62">
                          <a:pos x="T8" y="T9"/>
                        </a:cxn>
                        <a:cxn ang="T63">
                          <a:pos x="T10" y="T11"/>
                        </a:cxn>
                        <a:cxn ang="T64">
                          <a:pos x="T12" y="T13"/>
                        </a:cxn>
                        <a:cxn ang="T65">
                          <a:pos x="T14" y="T15"/>
                        </a:cxn>
                        <a:cxn ang="T66">
                          <a:pos x="T16" y="T17"/>
                        </a:cxn>
                        <a:cxn ang="T67">
                          <a:pos x="T18" y="T19"/>
                        </a:cxn>
                        <a:cxn ang="T68">
                          <a:pos x="T20" y="T21"/>
                        </a:cxn>
                        <a:cxn ang="T69">
                          <a:pos x="T22" y="T23"/>
                        </a:cxn>
                        <a:cxn ang="T70">
                          <a:pos x="T24" y="T25"/>
                        </a:cxn>
                        <a:cxn ang="T71">
                          <a:pos x="T26" y="T27"/>
                        </a:cxn>
                        <a:cxn ang="T72">
                          <a:pos x="T28" y="T29"/>
                        </a:cxn>
                        <a:cxn ang="T73">
                          <a:pos x="T30" y="T31"/>
                        </a:cxn>
                        <a:cxn ang="T74">
                          <a:pos x="T32" y="T33"/>
                        </a:cxn>
                        <a:cxn ang="T75">
                          <a:pos x="T34" y="T35"/>
                        </a:cxn>
                        <a:cxn ang="T76">
                          <a:pos x="T36" y="T37"/>
                        </a:cxn>
                        <a:cxn ang="T77">
                          <a:pos x="T38" y="T39"/>
                        </a:cxn>
                        <a:cxn ang="T78">
                          <a:pos x="T40" y="T41"/>
                        </a:cxn>
                        <a:cxn ang="T79">
                          <a:pos x="T42" y="T43"/>
                        </a:cxn>
                        <a:cxn ang="T80">
                          <a:pos x="T44" y="T45"/>
                        </a:cxn>
                        <a:cxn ang="T81">
                          <a:pos x="T46" y="T47"/>
                        </a:cxn>
                        <a:cxn ang="T82">
                          <a:pos x="T48" y="T49"/>
                        </a:cxn>
                        <a:cxn ang="T83">
                          <a:pos x="T50" y="T51"/>
                        </a:cxn>
                        <a:cxn ang="T84">
                          <a:pos x="T52" y="T53"/>
                        </a:cxn>
                        <a:cxn ang="T85">
                          <a:pos x="T54" y="T55"/>
                        </a:cxn>
                        <a:cxn ang="T86">
                          <a:pos x="T56" y="T57"/>
                        </a:cxn>
                      </a:cxnLst>
                      <a:rect l="T87" t="T88" r="T89" b="T90"/>
                      <a:pathLst>
                        <a:path w="298" h="1425">
                          <a:moveTo>
                            <a:pt x="187" y="0"/>
                          </a:moveTo>
                          <a:cubicBezTo>
                            <a:pt x="183" y="11"/>
                            <a:pt x="180" y="22"/>
                            <a:pt x="175" y="36"/>
                          </a:cubicBezTo>
                          <a:cubicBezTo>
                            <a:pt x="170" y="50"/>
                            <a:pt x="162" y="65"/>
                            <a:pt x="154" y="84"/>
                          </a:cubicBezTo>
                          <a:cubicBezTo>
                            <a:pt x="146" y="103"/>
                            <a:pt x="137" y="134"/>
                            <a:pt x="130" y="150"/>
                          </a:cubicBezTo>
                          <a:cubicBezTo>
                            <a:pt x="123" y="166"/>
                            <a:pt x="115" y="171"/>
                            <a:pt x="112" y="183"/>
                          </a:cubicBezTo>
                          <a:cubicBezTo>
                            <a:pt x="109" y="195"/>
                            <a:pt x="111" y="209"/>
                            <a:pt x="109" y="225"/>
                          </a:cubicBezTo>
                          <a:cubicBezTo>
                            <a:pt x="107" y="241"/>
                            <a:pt x="102" y="261"/>
                            <a:pt x="100" y="276"/>
                          </a:cubicBezTo>
                          <a:cubicBezTo>
                            <a:pt x="98" y="291"/>
                            <a:pt x="98" y="298"/>
                            <a:pt x="94" y="318"/>
                          </a:cubicBezTo>
                          <a:cubicBezTo>
                            <a:pt x="90" y="338"/>
                            <a:pt x="81" y="373"/>
                            <a:pt x="78" y="396"/>
                          </a:cubicBezTo>
                          <a:cubicBezTo>
                            <a:pt x="75" y="419"/>
                            <a:pt x="78" y="436"/>
                            <a:pt x="78" y="456"/>
                          </a:cubicBezTo>
                          <a:cubicBezTo>
                            <a:pt x="78" y="476"/>
                            <a:pt x="81" y="500"/>
                            <a:pt x="78" y="519"/>
                          </a:cubicBezTo>
                          <a:cubicBezTo>
                            <a:pt x="75" y="538"/>
                            <a:pt x="69" y="552"/>
                            <a:pt x="61" y="570"/>
                          </a:cubicBezTo>
                          <a:cubicBezTo>
                            <a:pt x="53" y="588"/>
                            <a:pt x="36" y="603"/>
                            <a:pt x="28" y="630"/>
                          </a:cubicBezTo>
                          <a:cubicBezTo>
                            <a:pt x="20" y="657"/>
                            <a:pt x="14" y="704"/>
                            <a:pt x="10" y="732"/>
                          </a:cubicBezTo>
                          <a:cubicBezTo>
                            <a:pt x="6" y="760"/>
                            <a:pt x="0" y="781"/>
                            <a:pt x="4" y="801"/>
                          </a:cubicBezTo>
                          <a:cubicBezTo>
                            <a:pt x="8" y="821"/>
                            <a:pt x="28" y="830"/>
                            <a:pt x="37" y="852"/>
                          </a:cubicBezTo>
                          <a:cubicBezTo>
                            <a:pt x="46" y="874"/>
                            <a:pt x="51" y="912"/>
                            <a:pt x="58" y="933"/>
                          </a:cubicBezTo>
                          <a:cubicBezTo>
                            <a:pt x="65" y="954"/>
                            <a:pt x="69" y="965"/>
                            <a:pt x="78" y="978"/>
                          </a:cubicBezTo>
                          <a:cubicBezTo>
                            <a:pt x="87" y="991"/>
                            <a:pt x="103" y="1001"/>
                            <a:pt x="112" y="1014"/>
                          </a:cubicBezTo>
                          <a:cubicBezTo>
                            <a:pt x="121" y="1027"/>
                            <a:pt x="126" y="1046"/>
                            <a:pt x="133" y="1056"/>
                          </a:cubicBezTo>
                          <a:cubicBezTo>
                            <a:pt x="140" y="1066"/>
                            <a:pt x="142" y="1068"/>
                            <a:pt x="151" y="1074"/>
                          </a:cubicBezTo>
                          <a:cubicBezTo>
                            <a:pt x="160" y="1080"/>
                            <a:pt x="174" y="1085"/>
                            <a:pt x="187" y="1092"/>
                          </a:cubicBezTo>
                          <a:cubicBezTo>
                            <a:pt x="200" y="1099"/>
                            <a:pt x="220" y="1112"/>
                            <a:pt x="232" y="1119"/>
                          </a:cubicBezTo>
                          <a:cubicBezTo>
                            <a:pt x="244" y="1126"/>
                            <a:pt x="253" y="1129"/>
                            <a:pt x="262" y="1137"/>
                          </a:cubicBezTo>
                          <a:cubicBezTo>
                            <a:pt x="271" y="1145"/>
                            <a:pt x="281" y="1152"/>
                            <a:pt x="286" y="1170"/>
                          </a:cubicBezTo>
                          <a:cubicBezTo>
                            <a:pt x="291" y="1188"/>
                            <a:pt x="290" y="1223"/>
                            <a:pt x="292" y="1248"/>
                          </a:cubicBezTo>
                          <a:cubicBezTo>
                            <a:pt x="294" y="1273"/>
                            <a:pt x="298" y="1300"/>
                            <a:pt x="298" y="1323"/>
                          </a:cubicBezTo>
                          <a:cubicBezTo>
                            <a:pt x="298" y="1346"/>
                            <a:pt x="291" y="1369"/>
                            <a:pt x="289" y="1386"/>
                          </a:cubicBezTo>
                          <a:cubicBezTo>
                            <a:pt x="287" y="1403"/>
                            <a:pt x="286" y="1419"/>
                            <a:pt x="286" y="1425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FF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12" name="Group 83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673" y="2198"/>
                    <a:ext cx="4993" cy="7866"/>
                    <a:chOff x="4990" y="2511"/>
                    <a:chExt cx="1699" cy="3537"/>
                  </a:xfrm>
                </p:grpSpPr>
                <p:sp>
                  <p:nvSpPr>
                    <p:cNvPr id="9892" name="Freeform 83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343" y="2511"/>
                      <a:ext cx="1346" cy="1476"/>
                    </a:xfrm>
                    <a:custGeom>
                      <a:avLst/>
                      <a:gdLst>
                        <a:gd name="T0" fmla="*/ 1332 w 1346"/>
                        <a:gd name="T1" fmla="*/ 0 h 1476"/>
                        <a:gd name="T2" fmla="*/ 1326 w 1346"/>
                        <a:gd name="T3" fmla="*/ 36 h 1476"/>
                        <a:gd name="T4" fmla="*/ 1314 w 1346"/>
                        <a:gd name="T5" fmla="*/ 81 h 1476"/>
                        <a:gd name="T6" fmla="*/ 1134 w 1346"/>
                        <a:gd name="T7" fmla="*/ 81 h 1476"/>
                        <a:gd name="T8" fmla="*/ 1035 w 1346"/>
                        <a:gd name="T9" fmla="*/ 72 h 1476"/>
                        <a:gd name="T10" fmla="*/ 960 w 1346"/>
                        <a:gd name="T11" fmla="*/ 105 h 1476"/>
                        <a:gd name="T12" fmla="*/ 900 w 1346"/>
                        <a:gd name="T13" fmla="*/ 111 h 1476"/>
                        <a:gd name="T14" fmla="*/ 864 w 1346"/>
                        <a:gd name="T15" fmla="*/ 144 h 1476"/>
                        <a:gd name="T16" fmla="*/ 834 w 1346"/>
                        <a:gd name="T17" fmla="*/ 192 h 1476"/>
                        <a:gd name="T18" fmla="*/ 777 w 1346"/>
                        <a:gd name="T19" fmla="*/ 219 h 1476"/>
                        <a:gd name="T20" fmla="*/ 717 w 1346"/>
                        <a:gd name="T21" fmla="*/ 264 h 1476"/>
                        <a:gd name="T22" fmla="*/ 675 w 1346"/>
                        <a:gd name="T23" fmla="*/ 291 h 1476"/>
                        <a:gd name="T24" fmla="*/ 603 w 1346"/>
                        <a:gd name="T25" fmla="*/ 330 h 1476"/>
                        <a:gd name="T26" fmla="*/ 570 w 1346"/>
                        <a:gd name="T27" fmla="*/ 333 h 1476"/>
                        <a:gd name="T28" fmla="*/ 537 w 1346"/>
                        <a:gd name="T29" fmla="*/ 378 h 1476"/>
                        <a:gd name="T30" fmla="*/ 504 w 1346"/>
                        <a:gd name="T31" fmla="*/ 438 h 1476"/>
                        <a:gd name="T32" fmla="*/ 468 w 1346"/>
                        <a:gd name="T33" fmla="*/ 528 h 1476"/>
                        <a:gd name="T34" fmla="*/ 456 w 1346"/>
                        <a:gd name="T35" fmla="*/ 564 h 1476"/>
                        <a:gd name="T36" fmla="*/ 441 w 1346"/>
                        <a:gd name="T37" fmla="*/ 588 h 1476"/>
                        <a:gd name="T38" fmla="*/ 414 w 1346"/>
                        <a:gd name="T39" fmla="*/ 612 h 1476"/>
                        <a:gd name="T40" fmla="*/ 414 w 1346"/>
                        <a:gd name="T41" fmla="*/ 636 h 1476"/>
                        <a:gd name="T42" fmla="*/ 348 w 1346"/>
                        <a:gd name="T43" fmla="*/ 705 h 1476"/>
                        <a:gd name="T44" fmla="*/ 288 w 1346"/>
                        <a:gd name="T45" fmla="*/ 771 h 1476"/>
                        <a:gd name="T46" fmla="*/ 270 w 1346"/>
                        <a:gd name="T47" fmla="*/ 813 h 1476"/>
                        <a:gd name="T48" fmla="*/ 243 w 1346"/>
                        <a:gd name="T49" fmla="*/ 855 h 1476"/>
                        <a:gd name="T50" fmla="*/ 186 w 1346"/>
                        <a:gd name="T51" fmla="*/ 963 h 1476"/>
                        <a:gd name="T52" fmla="*/ 135 w 1346"/>
                        <a:gd name="T53" fmla="*/ 1068 h 1476"/>
                        <a:gd name="T54" fmla="*/ 105 w 1346"/>
                        <a:gd name="T55" fmla="*/ 1191 h 1476"/>
                        <a:gd name="T56" fmla="*/ 78 w 1346"/>
                        <a:gd name="T57" fmla="*/ 1299 h 1476"/>
                        <a:gd name="T58" fmla="*/ 72 w 1346"/>
                        <a:gd name="T59" fmla="*/ 1377 h 1476"/>
                        <a:gd name="T60" fmla="*/ 57 w 1346"/>
                        <a:gd name="T61" fmla="*/ 1413 h 1476"/>
                        <a:gd name="T62" fmla="*/ 0 w 1346"/>
                        <a:gd name="T63" fmla="*/ 1476 h 147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w 1346"/>
                        <a:gd name="T97" fmla="*/ 0 h 1476"/>
                        <a:gd name="T98" fmla="*/ 1346 w 1346"/>
                        <a:gd name="T99" fmla="*/ 1476 h 1476"/>
                      </a:gdLst>
                      <a:ahLst/>
                      <a:cxnLst>
                        <a:cxn ang="T64">
                          <a:pos x="T0" y="T1"/>
                        </a:cxn>
                        <a:cxn ang="T65">
                          <a:pos x="T2" y="T3"/>
                        </a:cxn>
                        <a:cxn ang="T66">
                          <a:pos x="T4" y="T5"/>
                        </a:cxn>
                        <a:cxn ang="T67">
                          <a:pos x="T6" y="T7"/>
                        </a:cxn>
                        <a:cxn ang="T68">
                          <a:pos x="T8" y="T9"/>
                        </a:cxn>
                        <a:cxn ang="T69">
                          <a:pos x="T10" y="T11"/>
                        </a:cxn>
                        <a:cxn ang="T70">
                          <a:pos x="T12" y="T13"/>
                        </a:cxn>
                        <a:cxn ang="T71">
                          <a:pos x="T14" y="T15"/>
                        </a:cxn>
                        <a:cxn ang="T72">
                          <a:pos x="T16" y="T17"/>
                        </a:cxn>
                        <a:cxn ang="T73">
                          <a:pos x="T18" y="T19"/>
                        </a:cxn>
                        <a:cxn ang="T74">
                          <a:pos x="T20" y="T21"/>
                        </a:cxn>
                        <a:cxn ang="T75">
                          <a:pos x="T22" y="T23"/>
                        </a:cxn>
                        <a:cxn ang="T76">
                          <a:pos x="T24" y="T25"/>
                        </a:cxn>
                        <a:cxn ang="T77">
                          <a:pos x="T26" y="T27"/>
                        </a:cxn>
                        <a:cxn ang="T78">
                          <a:pos x="T28" y="T29"/>
                        </a:cxn>
                        <a:cxn ang="T79">
                          <a:pos x="T30" y="T31"/>
                        </a:cxn>
                        <a:cxn ang="T80">
                          <a:pos x="T32" y="T33"/>
                        </a:cxn>
                        <a:cxn ang="T81">
                          <a:pos x="T34" y="T35"/>
                        </a:cxn>
                        <a:cxn ang="T82">
                          <a:pos x="T36" y="T37"/>
                        </a:cxn>
                        <a:cxn ang="T83">
                          <a:pos x="T38" y="T39"/>
                        </a:cxn>
                        <a:cxn ang="T84">
                          <a:pos x="T40" y="T41"/>
                        </a:cxn>
                        <a:cxn ang="T85">
                          <a:pos x="T42" y="T43"/>
                        </a:cxn>
                        <a:cxn ang="T86">
                          <a:pos x="T44" y="T45"/>
                        </a:cxn>
                        <a:cxn ang="T87">
                          <a:pos x="T46" y="T47"/>
                        </a:cxn>
                        <a:cxn ang="T88">
                          <a:pos x="T48" y="T49"/>
                        </a:cxn>
                        <a:cxn ang="T89">
                          <a:pos x="T50" y="T51"/>
                        </a:cxn>
                        <a:cxn ang="T90">
                          <a:pos x="T52" y="T53"/>
                        </a:cxn>
                        <a:cxn ang="T91">
                          <a:pos x="T54" y="T55"/>
                        </a:cxn>
                        <a:cxn ang="T92">
                          <a:pos x="T56" y="T57"/>
                        </a:cxn>
                        <a:cxn ang="T93">
                          <a:pos x="T58" y="T59"/>
                        </a:cxn>
                        <a:cxn ang="T94">
                          <a:pos x="T60" y="T61"/>
                        </a:cxn>
                        <a:cxn ang="T95">
                          <a:pos x="T62" y="T63"/>
                        </a:cxn>
                      </a:cxnLst>
                      <a:rect l="T96" t="T97" r="T98" b="T99"/>
                      <a:pathLst>
                        <a:path w="1346" h="1476">
                          <a:moveTo>
                            <a:pt x="1332" y="0"/>
                          </a:moveTo>
                          <a:cubicBezTo>
                            <a:pt x="1330" y="11"/>
                            <a:pt x="1329" y="23"/>
                            <a:pt x="1326" y="36"/>
                          </a:cubicBezTo>
                          <a:cubicBezTo>
                            <a:pt x="1323" y="49"/>
                            <a:pt x="1346" y="74"/>
                            <a:pt x="1314" y="81"/>
                          </a:cubicBezTo>
                          <a:cubicBezTo>
                            <a:pt x="1282" y="88"/>
                            <a:pt x="1180" y="82"/>
                            <a:pt x="1134" y="81"/>
                          </a:cubicBezTo>
                          <a:cubicBezTo>
                            <a:pt x="1088" y="80"/>
                            <a:pt x="1064" y="68"/>
                            <a:pt x="1035" y="72"/>
                          </a:cubicBezTo>
                          <a:cubicBezTo>
                            <a:pt x="1006" y="76"/>
                            <a:pt x="982" y="99"/>
                            <a:pt x="960" y="105"/>
                          </a:cubicBezTo>
                          <a:cubicBezTo>
                            <a:pt x="938" y="111"/>
                            <a:pt x="916" y="105"/>
                            <a:pt x="900" y="111"/>
                          </a:cubicBezTo>
                          <a:cubicBezTo>
                            <a:pt x="884" y="117"/>
                            <a:pt x="875" y="131"/>
                            <a:pt x="864" y="144"/>
                          </a:cubicBezTo>
                          <a:cubicBezTo>
                            <a:pt x="853" y="157"/>
                            <a:pt x="849" y="179"/>
                            <a:pt x="834" y="192"/>
                          </a:cubicBezTo>
                          <a:cubicBezTo>
                            <a:pt x="819" y="205"/>
                            <a:pt x="797" y="207"/>
                            <a:pt x="777" y="219"/>
                          </a:cubicBezTo>
                          <a:cubicBezTo>
                            <a:pt x="757" y="231"/>
                            <a:pt x="734" y="252"/>
                            <a:pt x="717" y="264"/>
                          </a:cubicBezTo>
                          <a:cubicBezTo>
                            <a:pt x="700" y="276"/>
                            <a:pt x="694" y="280"/>
                            <a:pt x="675" y="291"/>
                          </a:cubicBezTo>
                          <a:cubicBezTo>
                            <a:pt x="656" y="302"/>
                            <a:pt x="621" y="323"/>
                            <a:pt x="603" y="330"/>
                          </a:cubicBezTo>
                          <a:cubicBezTo>
                            <a:pt x="585" y="337"/>
                            <a:pt x="581" y="325"/>
                            <a:pt x="570" y="333"/>
                          </a:cubicBezTo>
                          <a:cubicBezTo>
                            <a:pt x="559" y="341"/>
                            <a:pt x="548" y="361"/>
                            <a:pt x="537" y="378"/>
                          </a:cubicBezTo>
                          <a:cubicBezTo>
                            <a:pt x="526" y="395"/>
                            <a:pt x="515" y="413"/>
                            <a:pt x="504" y="438"/>
                          </a:cubicBezTo>
                          <a:cubicBezTo>
                            <a:pt x="493" y="463"/>
                            <a:pt x="476" y="507"/>
                            <a:pt x="468" y="528"/>
                          </a:cubicBezTo>
                          <a:cubicBezTo>
                            <a:pt x="460" y="549"/>
                            <a:pt x="460" y="554"/>
                            <a:pt x="456" y="564"/>
                          </a:cubicBezTo>
                          <a:cubicBezTo>
                            <a:pt x="452" y="574"/>
                            <a:pt x="448" y="580"/>
                            <a:pt x="441" y="588"/>
                          </a:cubicBezTo>
                          <a:cubicBezTo>
                            <a:pt x="434" y="596"/>
                            <a:pt x="418" y="604"/>
                            <a:pt x="414" y="612"/>
                          </a:cubicBezTo>
                          <a:cubicBezTo>
                            <a:pt x="410" y="620"/>
                            <a:pt x="425" y="621"/>
                            <a:pt x="414" y="636"/>
                          </a:cubicBezTo>
                          <a:cubicBezTo>
                            <a:pt x="403" y="651"/>
                            <a:pt x="369" y="683"/>
                            <a:pt x="348" y="705"/>
                          </a:cubicBezTo>
                          <a:cubicBezTo>
                            <a:pt x="327" y="727"/>
                            <a:pt x="301" y="753"/>
                            <a:pt x="288" y="771"/>
                          </a:cubicBezTo>
                          <a:cubicBezTo>
                            <a:pt x="275" y="789"/>
                            <a:pt x="277" y="799"/>
                            <a:pt x="270" y="813"/>
                          </a:cubicBezTo>
                          <a:cubicBezTo>
                            <a:pt x="263" y="827"/>
                            <a:pt x="257" y="830"/>
                            <a:pt x="243" y="855"/>
                          </a:cubicBezTo>
                          <a:cubicBezTo>
                            <a:pt x="229" y="880"/>
                            <a:pt x="204" y="927"/>
                            <a:pt x="186" y="963"/>
                          </a:cubicBezTo>
                          <a:cubicBezTo>
                            <a:pt x="168" y="999"/>
                            <a:pt x="148" y="1030"/>
                            <a:pt x="135" y="1068"/>
                          </a:cubicBezTo>
                          <a:cubicBezTo>
                            <a:pt x="122" y="1106"/>
                            <a:pt x="114" y="1153"/>
                            <a:pt x="105" y="1191"/>
                          </a:cubicBezTo>
                          <a:cubicBezTo>
                            <a:pt x="96" y="1229"/>
                            <a:pt x="83" y="1268"/>
                            <a:pt x="78" y="1299"/>
                          </a:cubicBezTo>
                          <a:cubicBezTo>
                            <a:pt x="73" y="1330"/>
                            <a:pt x="75" y="1358"/>
                            <a:pt x="72" y="1377"/>
                          </a:cubicBezTo>
                          <a:cubicBezTo>
                            <a:pt x="69" y="1396"/>
                            <a:pt x="69" y="1397"/>
                            <a:pt x="57" y="1413"/>
                          </a:cubicBezTo>
                          <a:cubicBezTo>
                            <a:pt x="45" y="1429"/>
                            <a:pt x="9" y="1466"/>
                            <a:pt x="0" y="1476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893" name="Freeform 83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4990" y="3977"/>
                      <a:ext cx="353" cy="1501"/>
                    </a:xfrm>
                    <a:custGeom>
                      <a:avLst/>
                      <a:gdLst>
                        <a:gd name="T0" fmla="*/ 353 w 353"/>
                        <a:gd name="T1" fmla="*/ 10 h 1501"/>
                        <a:gd name="T2" fmla="*/ 320 w 353"/>
                        <a:gd name="T3" fmla="*/ 10 h 1501"/>
                        <a:gd name="T4" fmla="*/ 281 w 353"/>
                        <a:gd name="T5" fmla="*/ 73 h 1501"/>
                        <a:gd name="T6" fmla="*/ 221 w 353"/>
                        <a:gd name="T7" fmla="*/ 217 h 1501"/>
                        <a:gd name="T8" fmla="*/ 197 w 353"/>
                        <a:gd name="T9" fmla="*/ 268 h 1501"/>
                        <a:gd name="T10" fmla="*/ 176 w 353"/>
                        <a:gd name="T11" fmla="*/ 349 h 1501"/>
                        <a:gd name="T12" fmla="*/ 161 w 353"/>
                        <a:gd name="T13" fmla="*/ 457 h 1501"/>
                        <a:gd name="T14" fmla="*/ 143 w 353"/>
                        <a:gd name="T15" fmla="*/ 517 h 1501"/>
                        <a:gd name="T16" fmla="*/ 134 w 353"/>
                        <a:gd name="T17" fmla="*/ 589 h 1501"/>
                        <a:gd name="T18" fmla="*/ 131 w 353"/>
                        <a:gd name="T19" fmla="*/ 643 h 1501"/>
                        <a:gd name="T20" fmla="*/ 110 w 353"/>
                        <a:gd name="T21" fmla="*/ 763 h 1501"/>
                        <a:gd name="T22" fmla="*/ 101 w 353"/>
                        <a:gd name="T23" fmla="*/ 865 h 1501"/>
                        <a:gd name="T24" fmla="*/ 92 w 353"/>
                        <a:gd name="T25" fmla="*/ 976 h 1501"/>
                        <a:gd name="T26" fmla="*/ 44 w 353"/>
                        <a:gd name="T27" fmla="*/ 1105 h 1501"/>
                        <a:gd name="T28" fmla="*/ 32 w 353"/>
                        <a:gd name="T29" fmla="*/ 1195 h 1501"/>
                        <a:gd name="T30" fmla="*/ 11 w 353"/>
                        <a:gd name="T31" fmla="*/ 1276 h 1501"/>
                        <a:gd name="T32" fmla="*/ 2 w 353"/>
                        <a:gd name="T33" fmla="*/ 1333 h 1501"/>
                        <a:gd name="T34" fmla="*/ 20 w 353"/>
                        <a:gd name="T35" fmla="*/ 1414 h 1501"/>
                        <a:gd name="T36" fmla="*/ 14 w 353"/>
                        <a:gd name="T37" fmla="*/ 1501 h 1501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353"/>
                        <a:gd name="T58" fmla="*/ 0 h 1501"/>
                        <a:gd name="T59" fmla="*/ 353 w 353"/>
                        <a:gd name="T60" fmla="*/ 1501 h 1501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353" h="1501">
                          <a:moveTo>
                            <a:pt x="353" y="10"/>
                          </a:moveTo>
                          <a:cubicBezTo>
                            <a:pt x="342" y="5"/>
                            <a:pt x="332" y="0"/>
                            <a:pt x="320" y="10"/>
                          </a:cubicBezTo>
                          <a:cubicBezTo>
                            <a:pt x="308" y="20"/>
                            <a:pt x="297" y="39"/>
                            <a:pt x="281" y="73"/>
                          </a:cubicBezTo>
                          <a:cubicBezTo>
                            <a:pt x="265" y="107"/>
                            <a:pt x="235" y="185"/>
                            <a:pt x="221" y="217"/>
                          </a:cubicBezTo>
                          <a:cubicBezTo>
                            <a:pt x="207" y="249"/>
                            <a:pt x="204" y="246"/>
                            <a:pt x="197" y="268"/>
                          </a:cubicBezTo>
                          <a:cubicBezTo>
                            <a:pt x="190" y="290"/>
                            <a:pt x="182" y="318"/>
                            <a:pt x="176" y="349"/>
                          </a:cubicBezTo>
                          <a:cubicBezTo>
                            <a:pt x="170" y="380"/>
                            <a:pt x="166" y="429"/>
                            <a:pt x="161" y="457"/>
                          </a:cubicBezTo>
                          <a:cubicBezTo>
                            <a:pt x="156" y="485"/>
                            <a:pt x="147" y="495"/>
                            <a:pt x="143" y="517"/>
                          </a:cubicBezTo>
                          <a:cubicBezTo>
                            <a:pt x="139" y="539"/>
                            <a:pt x="136" y="568"/>
                            <a:pt x="134" y="589"/>
                          </a:cubicBezTo>
                          <a:cubicBezTo>
                            <a:pt x="132" y="610"/>
                            <a:pt x="135" y="614"/>
                            <a:pt x="131" y="643"/>
                          </a:cubicBezTo>
                          <a:cubicBezTo>
                            <a:pt x="127" y="672"/>
                            <a:pt x="115" y="726"/>
                            <a:pt x="110" y="763"/>
                          </a:cubicBezTo>
                          <a:cubicBezTo>
                            <a:pt x="105" y="800"/>
                            <a:pt x="104" y="829"/>
                            <a:pt x="101" y="865"/>
                          </a:cubicBezTo>
                          <a:cubicBezTo>
                            <a:pt x="98" y="901"/>
                            <a:pt x="101" y="936"/>
                            <a:pt x="92" y="976"/>
                          </a:cubicBezTo>
                          <a:cubicBezTo>
                            <a:pt x="83" y="1016"/>
                            <a:pt x="54" y="1069"/>
                            <a:pt x="44" y="1105"/>
                          </a:cubicBezTo>
                          <a:cubicBezTo>
                            <a:pt x="34" y="1141"/>
                            <a:pt x="37" y="1167"/>
                            <a:pt x="32" y="1195"/>
                          </a:cubicBezTo>
                          <a:cubicBezTo>
                            <a:pt x="27" y="1223"/>
                            <a:pt x="16" y="1253"/>
                            <a:pt x="11" y="1276"/>
                          </a:cubicBezTo>
                          <a:cubicBezTo>
                            <a:pt x="6" y="1299"/>
                            <a:pt x="0" y="1310"/>
                            <a:pt x="2" y="1333"/>
                          </a:cubicBezTo>
                          <a:cubicBezTo>
                            <a:pt x="4" y="1356"/>
                            <a:pt x="18" y="1386"/>
                            <a:pt x="20" y="1414"/>
                          </a:cubicBezTo>
                          <a:cubicBezTo>
                            <a:pt x="22" y="1442"/>
                            <a:pt x="14" y="1487"/>
                            <a:pt x="14" y="1501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894" name="Freeform 83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010" y="5478"/>
                      <a:ext cx="114" cy="570"/>
                    </a:xfrm>
                    <a:custGeom>
                      <a:avLst/>
                      <a:gdLst>
                        <a:gd name="T0" fmla="*/ 0 w 134"/>
                        <a:gd name="T1" fmla="*/ 0 h 570"/>
                        <a:gd name="T2" fmla="*/ 3 w 134"/>
                        <a:gd name="T3" fmla="*/ 69 h 570"/>
                        <a:gd name="T4" fmla="*/ 5 w 134"/>
                        <a:gd name="T5" fmla="*/ 129 h 570"/>
                        <a:gd name="T6" fmla="*/ 8 w 134"/>
                        <a:gd name="T7" fmla="*/ 240 h 570"/>
                        <a:gd name="T8" fmla="*/ 10 w 134"/>
                        <a:gd name="T9" fmla="*/ 327 h 570"/>
                        <a:gd name="T10" fmla="*/ 12 w 134"/>
                        <a:gd name="T11" fmla="*/ 405 h 570"/>
                        <a:gd name="T12" fmla="*/ 14 w 134"/>
                        <a:gd name="T13" fmla="*/ 477 h 570"/>
                        <a:gd name="T14" fmla="*/ 16 w 134"/>
                        <a:gd name="T15" fmla="*/ 570 h 570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134"/>
                        <a:gd name="T25" fmla="*/ 0 h 570"/>
                        <a:gd name="T26" fmla="*/ 134 w 134"/>
                        <a:gd name="T27" fmla="*/ 570 h 570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134" h="570">
                          <a:moveTo>
                            <a:pt x="0" y="0"/>
                          </a:moveTo>
                          <a:cubicBezTo>
                            <a:pt x="7" y="24"/>
                            <a:pt x="14" y="48"/>
                            <a:pt x="20" y="69"/>
                          </a:cubicBezTo>
                          <a:cubicBezTo>
                            <a:pt x="26" y="90"/>
                            <a:pt x="29" y="101"/>
                            <a:pt x="35" y="129"/>
                          </a:cubicBezTo>
                          <a:cubicBezTo>
                            <a:pt x="41" y="157"/>
                            <a:pt x="52" y="207"/>
                            <a:pt x="59" y="240"/>
                          </a:cubicBezTo>
                          <a:cubicBezTo>
                            <a:pt x="66" y="273"/>
                            <a:pt x="70" y="300"/>
                            <a:pt x="77" y="327"/>
                          </a:cubicBezTo>
                          <a:cubicBezTo>
                            <a:pt x="84" y="354"/>
                            <a:pt x="95" y="380"/>
                            <a:pt x="101" y="405"/>
                          </a:cubicBezTo>
                          <a:cubicBezTo>
                            <a:pt x="107" y="430"/>
                            <a:pt x="111" y="450"/>
                            <a:pt x="116" y="477"/>
                          </a:cubicBezTo>
                          <a:cubicBezTo>
                            <a:pt x="121" y="504"/>
                            <a:pt x="127" y="537"/>
                            <a:pt x="134" y="570"/>
                          </a:cubicBezTo>
                        </a:path>
                      </a:pathLst>
                    </a:custGeom>
                    <a:noFill/>
                    <a:ln w="9525">
                      <a:solidFill>
                        <a:srgbClr val="00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sp>
              <p:nvSpPr>
                <p:cNvPr id="9302" name="Rectangle 836"/>
                <p:cNvSpPr>
                  <a:spLocks noChangeAspect="1" noChangeArrowheads="1"/>
                </p:cNvSpPr>
                <p:nvPr/>
              </p:nvSpPr>
              <p:spPr bwMode="auto">
                <a:xfrm>
                  <a:off x="4413" y="612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03" name="Rectangle 837"/>
                <p:cNvSpPr>
                  <a:spLocks noChangeAspect="1" noChangeArrowheads="1"/>
                </p:cNvSpPr>
                <p:nvPr/>
              </p:nvSpPr>
              <p:spPr bwMode="auto">
                <a:xfrm>
                  <a:off x="3873" y="702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04" name="Rectangle 838"/>
                <p:cNvSpPr>
                  <a:spLocks noChangeAspect="1" noChangeArrowheads="1"/>
                </p:cNvSpPr>
                <p:nvPr/>
              </p:nvSpPr>
              <p:spPr bwMode="auto">
                <a:xfrm>
                  <a:off x="3333" y="810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05" name="Rectangle 839"/>
                <p:cNvSpPr>
                  <a:spLocks noChangeAspect="1" noChangeArrowheads="1"/>
                </p:cNvSpPr>
                <p:nvPr/>
              </p:nvSpPr>
              <p:spPr bwMode="auto">
                <a:xfrm>
                  <a:off x="3153" y="864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06" name="Rectangle 840"/>
                <p:cNvSpPr>
                  <a:spLocks noChangeAspect="1" noChangeArrowheads="1"/>
                </p:cNvSpPr>
                <p:nvPr/>
              </p:nvSpPr>
              <p:spPr bwMode="auto">
                <a:xfrm>
                  <a:off x="3513" y="756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07" name="Rectangle 841"/>
                <p:cNvSpPr>
                  <a:spLocks noChangeAspect="1" noChangeArrowheads="1"/>
                </p:cNvSpPr>
                <p:nvPr/>
              </p:nvSpPr>
              <p:spPr bwMode="auto">
                <a:xfrm>
                  <a:off x="4233" y="648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08" name="Rectangle 842"/>
                <p:cNvSpPr>
                  <a:spLocks noChangeAspect="1" noChangeArrowheads="1"/>
                </p:cNvSpPr>
                <p:nvPr/>
              </p:nvSpPr>
              <p:spPr bwMode="auto">
                <a:xfrm>
                  <a:off x="3333" y="792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09" name="Rectangle 843"/>
                <p:cNvSpPr>
                  <a:spLocks noChangeAspect="1" noChangeArrowheads="1"/>
                </p:cNvSpPr>
                <p:nvPr/>
              </p:nvSpPr>
              <p:spPr bwMode="auto">
                <a:xfrm>
                  <a:off x="4053" y="666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10" name="Rectangle 844"/>
                <p:cNvSpPr>
                  <a:spLocks noChangeAspect="1" noChangeArrowheads="1"/>
                </p:cNvSpPr>
                <p:nvPr/>
              </p:nvSpPr>
              <p:spPr bwMode="auto">
                <a:xfrm>
                  <a:off x="6213" y="378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11" name="Rectangle 845"/>
                <p:cNvSpPr>
                  <a:spLocks noChangeAspect="1" noChangeArrowheads="1"/>
                </p:cNvSpPr>
                <p:nvPr/>
              </p:nvSpPr>
              <p:spPr bwMode="auto">
                <a:xfrm>
                  <a:off x="4953" y="540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12" name="Rectangle 846"/>
                <p:cNvSpPr>
                  <a:spLocks noChangeAspect="1" noChangeArrowheads="1"/>
                </p:cNvSpPr>
                <p:nvPr/>
              </p:nvSpPr>
              <p:spPr bwMode="auto">
                <a:xfrm>
                  <a:off x="5673" y="450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13" name="Rectangle 847"/>
                <p:cNvSpPr>
                  <a:spLocks noChangeAspect="1" noChangeArrowheads="1"/>
                </p:cNvSpPr>
                <p:nvPr/>
              </p:nvSpPr>
              <p:spPr bwMode="auto">
                <a:xfrm>
                  <a:off x="6393" y="342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14" name="Rectangle 848"/>
                <p:cNvSpPr>
                  <a:spLocks noChangeAspect="1" noChangeArrowheads="1"/>
                </p:cNvSpPr>
                <p:nvPr/>
              </p:nvSpPr>
              <p:spPr bwMode="auto">
                <a:xfrm>
                  <a:off x="4773" y="558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15" name="Rectangle 849"/>
                <p:cNvSpPr>
                  <a:spLocks noChangeAspect="1" noChangeArrowheads="1"/>
                </p:cNvSpPr>
                <p:nvPr/>
              </p:nvSpPr>
              <p:spPr bwMode="auto">
                <a:xfrm>
                  <a:off x="5313" y="486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16" name="Rectangle 850"/>
                <p:cNvSpPr>
                  <a:spLocks noChangeAspect="1" noChangeArrowheads="1"/>
                </p:cNvSpPr>
                <p:nvPr/>
              </p:nvSpPr>
              <p:spPr bwMode="auto">
                <a:xfrm>
                  <a:off x="6033" y="414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17" name="Rectangle 851"/>
                <p:cNvSpPr>
                  <a:spLocks noChangeAspect="1" noChangeArrowheads="1"/>
                </p:cNvSpPr>
                <p:nvPr/>
              </p:nvSpPr>
              <p:spPr bwMode="auto">
                <a:xfrm>
                  <a:off x="7653" y="2880"/>
                  <a:ext cx="62" cy="92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18" name="Rectangle 852"/>
                <p:cNvSpPr>
                  <a:spLocks noChangeAspect="1" noChangeArrowheads="1"/>
                </p:cNvSpPr>
                <p:nvPr/>
              </p:nvSpPr>
              <p:spPr bwMode="auto">
                <a:xfrm>
                  <a:off x="4053" y="648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19" name="Rectangle 853"/>
                <p:cNvSpPr>
                  <a:spLocks noChangeAspect="1" noChangeArrowheads="1"/>
                </p:cNvSpPr>
                <p:nvPr/>
              </p:nvSpPr>
              <p:spPr bwMode="auto">
                <a:xfrm>
                  <a:off x="3153" y="810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0" name="Rectangle 854"/>
                <p:cNvSpPr>
                  <a:spLocks noChangeAspect="1" noChangeArrowheads="1"/>
                </p:cNvSpPr>
                <p:nvPr/>
              </p:nvSpPr>
              <p:spPr bwMode="auto">
                <a:xfrm>
                  <a:off x="3513" y="7380"/>
                  <a:ext cx="61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1" name="Rectangle 855"/>
                <p:cNvSpPr>
                  <a:spLocks noChangeAspect="1" noChangeArrowheads="1"/>
                </p:cNvSpPr>
                <p:nvPr/>
              </p:nvSpPr>
              <p:spPr bwMode="auto">
                <a:xfrm>
                  <a:off x="3333" y="774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2" name="Rectangle 856"/>
                <p:cNvSpPr>
                  <a:spLocks noChangeAspect="1" noChangeArrowheads="1"/>
                </p:cNvSpPr>
                <p:nvPr/>
              </p:nvSpPr>
              <p:spPr bwMode="auto">
                <a:xfrm>
                  <a:off x="3153" y="846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3" name="Rectangle 857"/>
                <p:cNvSpPr>
                  <a:spLocks noChangeAspect="1" noChangeArrowheads="1"/>
                </p:cNvSpPr>
                <p:nvPr/>
              </p:nvSpPr>
              <p:spPr bwMode="auto">
                <a:xfrm>
                  <a:off x="6753" y="324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4" name="Rectangle 858"/>
                <p:cNvSpPr>
                  <a:spLocks noChangeAspect="1" noChangeArrowheads="1"/>
                </p:cNvSpPr>
                <p:nvPr/>
              </p:nvSpPr>
              <p:spPr bwMode="auto">
                <a:xfrm>
                  <a:off x="7113" y="306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5" name="Rectangle 859"/>
                <p:cNvSpPr>
                  <a:spLocks noChangeAspect="1" noChangeArrowheads="1"/>
                </p:cNvSpPr>
                <p:nvPr/>
              </p:nvSpPr>
              <p:spPr bwMode="auto">
                <a:xfrm>
                  <a:off x="7833" y="270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6" name="Rectangle 860"/>
                <p:cNvSpPr>
                  <a:spLocks noChangeAspect="1" noChangeArrowheads="1"/>
                </p:cNvSpPr>
                <p:nvPr/>
              </p:nvSpPr>
              <p:spPr bwMode="auto">
                <a:xfrm>
                  <a:off x="5853" y="432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7" name="Rectangle 86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3" y="720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8" name="Rectangle 862"/>
                <p:cNvSpPr>
                  <a:spLocks noChangeAspect="1" noChangeArrowheads="1"/>
                </p:cNvSpPr>
                <p:nvPr/>
              </p:nvSpPr>
              <p:spPr bwMode="auto">
                <a:xfrm>
                  <a:off x="5493" y="4680"/>
                  <a:ext cx="61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29" name="Rectangle 863"/>
                <p:cNvSpPr>
                  <a:spLocks noChangeAspect="1" noChangeArrowheads="1"/>
                </p:cNvSpPr>
                <p:nvPr/>
              </p:nvSpPr>
              <p:spPr bwMode="auto">
                <a:xfrm>
                  <a:off x="5133" y="522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30" name="Rectangle 864"/>
                <p:cNvSpPr>
                  <a:spLocks noChangeAspect="1" noChangeArrowheads="1"/>
                </p:cNvSpPr>
                <p:nvPr/>
              </p:nvSpPr>
              <p:spPr bwMode="auto">
                <a:xfrm>
                  <a:off x="3873" y="684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31" name="Rectangle 8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33" y="630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32" name="Rectangle 866"/>
                <p:cNvSpPr>
                  <a:spLocks noChangeAspect="1" noChangeArrowheads="1"/>
                </p:cNvSpPr>
                <p:nvPr/>
              </p:nvSpPr>
              <p:spPr bwMode="auto">
                <a:xfrm>
                  <a:off x="3333" y="846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33" name="Rectangle 867"/>
                <p:cNvSpPr>
                  <a:spLocks noChangeAspect="1" noChangeArrowheads="1"/>
                </p:cNvSpPr>
                <p:nvPr/>
              </p:nvSpPr>
              <p:spPr bwMode="auto">
                <a:xfrm>
                  <a:off x="4593" y="594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34" name="Rectangle 868"/>
                <p:cNvSpPr>
                  <a:spLocks noChangeAspect="1" noChangeArrowheads="1"/>
                </p:cNvSpPr>
                <p:nvPr/>
              </p:nvSpPr>
              <p:spPr bwMode="auto">
                <a:xfrm>
                  <a:off x="3333" y="828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35" name="Rectangle 869"/>
                <p:cNvSpPr>
                  <a:spLocks noChangeAspect="1" noChangeArrowheads="1"/>
                </p:cNvSpPr>
                <p:nvPr/>
              </p:nvSpPr>
              <p:spPr bwMode="auto">
                <a:xfrm>
                  <a:off x="3693" y="1062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36" name="Rectangle 870"/>
                <p:cNvSpPr>
                  <a:spLocks noChangeAspect="1" noChangeArrowheads="1"/>
                </p:cNvSpPr>
                <p:nvPr/>
              </p:nvSpPr>
              <p:spPr bwMode="auto">
                <a:xfrm>
                  <a:off x="3333" y="8640"/>
                  <a:ext cx="61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37" name="Rectangle 871"/>
                <p:cNvSpPr>
                  <a:spLocks noChangeAspect="1" noChangeArrowheads="1"/>
                </p:cNvSpPr>
                <p:nvPr/>
              </p:nvSpPr>
              <p:spPr bwMode="auto">
                <a:xfrm>
                  <a:off x="3153" y="882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38" name="Rectangle 872"/>
                <p:cNvSpPr>
                  <a:spLocks noChangeAspect="1" noChangeArrowheads="1"/>
                </p:cNvSpPr>
                <p:nvPr/>
              </p:nvSpPr>
              <p:spPr bwMode="auto">
                <a:xfrm>
                  <a:off x="3153" y="900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39" name="Rectangle 873"/>
                <p:cNvSpPr>
                  <a:spLocks noChangeAspect="1" noChangeArrowheads="1"/>
                </p:cNvSpPr>
                <p:nvPr/>
              </p:nvSpPr>
              <p:spPr bwMode="auto">
                <a:xfrm>
                  <a:off x="3513" y="1026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40" name="Rectangle 874"/>
                <p:cNvSpPr>
                  <a:spLocks noChangeAspect="1" noChangeArrowheads="1"/>
                </p:cNvSpPr>
                <p:nvPr/>
              </p:nvSpPr>
              <p:spPr bwMode="auto">
                <a:xfrm>
                  <a:off x="3153" y="990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41" name="Rectangle 875"/>
                <p:cNvSpPr>
                  <a:spLocks noChangeAspect="1" noChangeArrowheads="1"/>
                </p:cNvSpPr>
                <p:nvPr/>
              </p:nvSpPr>
              <p:spPr bwMode="auto">
                <a:xfrm>
                  <a:off x="3873" y="1134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42" name="Rectangle 876"/>
                <p:cNvSpPr>
                  <a:spLocks noChangeAspect="1" noChangeArrowheads="1"/>
                </p:cNvSpPr>
                <p:nvPr/>
              </p:nvSpPr>
              <p:spPr bwMode="auto">
                <a:xfrm>
                  <a:off x="4053" y="1152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43" name="Rectangle 877"/>
                <p:cNvSpPr>
                  <a:spLocks noChangeAspect="1" noChangeArrowheads="1"/>
                </p:cNvSpPr>
                <p:nvPr/>
              </p:nvSpPr>
              <p:spPr bwMode="auto">
                <a:xfrm>
                  <a:off x="3333" y="918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44" name="Rectangle 878"/>
                <p:cNvSpPr>
                  <a:spLocks noChangeAspect="1" noChangeArrowheads="1"/>
                </p:cNvSpPr>
                <p:nvPr/>
              </p:nvSpPr>
              <p:spPr bwMode="auto">
                <a:xfrm>
                  <a:off x="3153" y="9360"/>
                  <a:ext cx="61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45" name="Rectangle 879"/>
                <p:cNvSpPr>
                  <a:spLocks noChangeAspect="1" noChangeArrowheads="1"/>
                </p:cNvSpPr>
                <p:nvPr/>
              </p:nvSpPr>
              <p:spPr bwMode="auto">
                <a:xfrm>
                  <a:off x="3513" y="1008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46" name="Rectangle 880"/>
                <p:cNvSpPr>
                  <a:spLocks noChangeAspect="1" noChangeArrowheads="1"/>
                </p:cNvSpPr>
                <p:nvPr/>
              </p:nvSpPr>
              <p:spPr bwMode="auto">
                <a:xfrm>
                  <a:off x="3693" y="1080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47" name="Rectangle 881"/>
                <p:cNvSpPr>
                  <a:spLocks noChangeAspect="1" noChangeArrowheads="1"/>
                </p:cNvSpPr>
                <p:nvPr/>
              </p:nvSpPr>
              <p:spPr bwMode="auto">
                <a:xfrm>
                  <a:off x="3513" y="1044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48" name="Rectangle 882"/>
                <p:cNvSpPr>
                  <a:spLocks noChangeAspect="1" noChangeArrowheads="1"/>
                </p:cNvSpPr>
                <p:nvPr/>
              </p:nvSpPr>
              <p:spPr bwMode="auto">
                <a:xfrm>
                  <a:off x="3333" y="1008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49" name="Rectangle 883"/>
                <p:cNvSpPr>
                  <a:spLocks noChangeAspect="1" noChangeArrowheads="1"/>
                </p:cNvSpPr>
                <p:nvPr/>
              </p:nvSpPr>
              <p:spPr bwMode="auto">
                <a:xfrm>
                  <a:off x="4773" y="1188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50" name="Rectangle 884"/>
                <p:cNvSpPr>
                  <a:spLocks noChangeAspect="1" noChangeArrowheads="1"/>
                </p:cNvSpPr>
                <p:nvPr/>
              </p:nvSpPr>
              <p:spPr bwMode="auto">
                <a:xfrm>
                  <a:off x="4773" y="576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51" name="Rectangle 885"/>
                <p:cNvSpPr>
                  <a:spLocks noChangeAspect="1" noChangeArrowheads="1"/>
                </p:cNvSpPr>
                <p:nvPr/>
              </p:nvSpPr>
              <p:spPr bwMode="auto">
                <a:xfrm>
                  <a:off x="3513" y="774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52" name="Rectangle 886"/>
                <p:cNvSpPr>
                  <a:spLocks noChangeAspect="1" noChangeArrowheads="1"/>
                </p:cNvSpPr>
                <p:nvPr/>
              </p:nvSpPr>
              <p:spPr bwMode="auto">
                <a:xfrm>
                  <a:off x="5313" y="5040"/>
                  <a:ext cx="61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53" name="Rectangle 887"/>
                <p:cNvSpPr>
                  <a:spLocks noChangeAspect="1" noChangeArrowheads="1"/>
                </p:cNvSpPr>
                <p:nvPr/>
              </p:nvSpPr>
              <p:spPr bwMode="auto">
                <a:xfrm>
                  <a:off x="8553" y="378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54" name="Rectangle 888"/>
                <p:cNvSpPr>
                  <a:spLocks noChangeAspect="1" noChangeArrowheads="1"/>
                </p:cNvSpPr>
                <p:nvPr/>
              </p:nvSpPr>
              <p:spPr bwMode="auto">
                <a:xfrm>
                  <a:off x="9453" y="396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55" name="Rectangle 889"/>
                <p:cNvSpPr>
                  <a:spLocks noChangeAspect="1" noChangeArrowheads="1"/>
                </p:cNvSpPr>
                <p:nvPr/>
              </p:nvSpPr>
              <p:spPr bwMode="auto">
                <a:xfrm>
                  <a:off x="9273" y="468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56" name="Rectangle 890"/>
                <p:cNvSpPr>
                  <a:spLocks noChangeAspect="1" noChangeArrowheads="1"/>
                </p:cNvSpPr>
                <p:nvPr/>
              </p:nvSpPr>
              <p:spPr bwMode="auto">
                <a:xfrm>
                  <a:off x="8193" y="396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57" name="Rectangle 891"/>
                <p:cNvSpPr>
                  <a:spLocks noChangeAspect="1" noChangeArrowheads="1"/>
                </p:cNvSpPr>
                <p:nvPr/>
              </p:nvSpPr>
              <p:spPr bwMode="auto">
                <a:xfrm>
                  <a:off x="8733" y="342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58" name="Rectangle 892"/>
                <p:cNvSpPr>
                  <a:spLocks noChangeAspect="1" noChangeArrowheads="1"/>
                </p:cNvSpPr>
                <p:nvPr/>
              </p:nvSpPr>
              <p:spPr bwMode="auto">
                <a:xfrm>
                  <a:off x="3873" y="702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59" name="Rectangle 893"/>
                <p:cNvSpPr>
                  <a:spLocks noChangeAspect="1" noChangeArrowheads="1"/>
                </p:cNvSpPr>
                <p:nvPr/>
              </p:nvSpPr>
              <p:spPr bwMode="auto">
                <a:xfrm>
                  <a:off x="9273" y="450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60" name="Rectangle 894"/>
                <p:cNvSpPr>
                  <a:spLocks noChangeAspect="1" noChangeArrowheads="1"/>
                </p:cNvSpPr>
                <p:nvPr/>
              </p:nvSpPr>
              <p:spPr bwMode="auto">
                <a:xfrm>
                  <a:off x="9273" y="396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61" name="Rectangle 895"/>
                <p:cNvSpPr>
                  <a:spLocks noChangeAspect="1" noChangeArrowheads="1"/>
                </p:cNvSpPr>
                <p:nvPr/>
              </p:nvSpPr>
              <p:spPr bwMode="auto">
                <a:xfrm>
                  <a:off x="9273" y="432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62" name="Rectangle 896"/>
                <p:cNvSpPr>
                  <a:spLocks noChangeAspect="1" noChangeArrowheads="1"/>
                </p:cNvSpPr>
                <p:nvPr/>
              </p:nvSpPr>
              <p:spPr bwMode="auto">
                <a:xfrm>
                  <a:off x="9273" y="414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63" name="Rectangle 897"/>
                <p:cNvSpPr>
                  <a:spLocks noChangeAspect="1" noChangeArrowheads="1"/>
                </p:cNvSpPr>
                <p:nvPr/>
              </p:nvSpPr>
              <p:spPr bwMode="auto">
                <a:xfrm>
                  <a:off x="9453" y="3780"/>
                  <a:ext cx="60" cy="90"/>
                </a:xfrm>
                <a:prstGeom prst="rect">
                  <a:avLst/>
                </a:prstGeom>
                <a:solidFill>
                  <a:srgbClr val="FFFF66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grpSp>
              <p:nvGrpSpPr>
                <p:cNvPr id="13" name="Group 898"/>
                <p:cNvGrpSpPr>
                  <a:grpSpLocks noChangeAspect="1"/>
                </p:cNvGrpSpPr>
                <p:nvPr/>
              </p:nvGrpSpPr>
              <p:grpSpPr bwMode="auto">
                <a:xfrm>
                  <a:off x="4233" y="10620"/>
                  <a:ext cx="1261" cy="1412"/>
                  <a:chOff x="2040" y="2220"/>
                  <a:chExt cx="2520" cy="2820"/>
                </a:xfrm>
              </p:grpSpPr>
              <p:grpSp>
                <p:nvGrpSpPr>
                  <p:cNvPr id="14" name="Group 89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040" y="3420"/>
                    <a:ext cx="2400" cy="1620"/>
                    <a:chOff x="1920" y="1980"/>
                    <a:chExt cx="2400" cy="1620"/>
                  </a:xfrm>
                </p:grpSpPr>
                <p:grpSp>
                  <p:nvGrpSpPr>
                    <p:cNvPr id="15" name="Group 900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1920" y="1980"/>
                      <a:ext cx="1200" cy="900"/>
                      <a:chOff x="1920" y="1980"/>
                      <a:chExt cx="1200" cy="900"/>
                    </a:xfrm>
                  </p:grpSpPr>
                  <p:grpSp>
                    <p:nvGrpSpPr>
                      <p:cNvPr id="16" name="Group 90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1920" y="198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82" name="Rectangle 902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83" name="Rectangle 903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84" name="Rectangle 904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85" name="Rectangle 905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  <p:grpSp>
                    <p:nvGrpSpPr>
                      <p:cNvPr id="17" name="Group 906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2520" y="234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78" name="Rectangle 907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79" name="Rectangle 908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80" name="Rectangle 909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81" name="Rectangle 910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</p:grpSp>
                <p:grpSp>
                  <p:nvGrpSpPr>
                    <p:cNvPr id="18" name="Group 91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120" y="2700"/>
                      <a:ext cx="1200" cy="900"/>
                      <a:chOff x="1920" y="1980"/>
                      <a:chExt cx="1200" cy="900"/>
                    </a:xfrm>
                  </p:grpSpPr>
                  <p:grpSp>
                    <p:nvGrpSpPr>
                      <p:cNvPr id="19" name="Group 91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1920" y="198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72" name="Rectangle 913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73" name="Rectangle 914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74" name="Rectangle 915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75" name="Rectangle 916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  <p:grpSp>
                    <p:nvGrpSpPr>
                      <p:cNvPr id="20" name="Group 917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2520" y="234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68" name="Rectangle 918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69" name="Rectangle 919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70" name="Rectangle 920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71" name="Rectangle 921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</p:grpSp>
              </p:grpSp>
              <p:grpSp>
                <p:nvGrpSpPr>
                  <p:cNvPr id="21" name="Group 92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160" y="2220"/>
                    <a:ext cx="2400" cy="1620"/>
                    <a:chOff x="1920" y="1980"/>
                    <a:chExt cx="2400" cy="1620"/>
                  </a:xfrm>
                </p:grpSpPr>
                <p:grpSp>
                  <p:nvGrpSpPr>
                    <p:cNvPr id="22" name="Group 923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1920" y="1980"/>
                      <a:ext cx="1200" cy="900"/>
                      <a:chOff x="1920" y="1980"/>
                      <a:chExt cx="1200" cy="900"/>
                    </a:xfrm>
                  </p:grpSpPr>
                  <p:grpSp>
                    <p:nvGrpSpPr>
                      <p:cNvPr id="23" name="Group 924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1920" y="198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60" name="Rectangle 925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61" name="Rectangle 926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62" name="Rectangle 927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63" name="Rectangle 928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  <p:grpSp>
                    <p:nvGrpSpPr>
                      <p:cNvPr id="24" name="Group 929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2520" y="234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56" name="Rectangle 930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57" name="Rectangle 931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58" name="Rectangle 932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59" name="Rectangle 933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</p:grpSp>
                <p:grpSp>
                  <p:nvGrpSpPr>
                    <p:cNvPr id="25" name="Group 934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120" y="2700"/>
                      <a:ext cx="1200" cy="900"/>
                      <a:chOff x="1920" y="1980"/>
                      <a:chExt cx="1200" cy="900"/>
                    </a:xfrm>
                  </p:grpSpPr>
                  <p:grpSp>
                    <p:nvGrpSpPr>
                      <p:cNvPr id="26" name="Group 935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1920" y="198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50" name="Rectangle 936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51" name="Rectangle 937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52" name="Rectangle 938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53" name="Rectangle 939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  <p:grpSp>
                    <p:nvGrpSpPr>
                      <p:cNvPr id="27" name="Group 940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2520" y="234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46" name="Rectangle 941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47" name="Rectangle 942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48" name="Rectangle 943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49" name="Rectangle 944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28" name="Group 945"/>
                <p:cNvGrpSpPr>
                  <a:grpSpLocks noChangeAspect="1"/>
                </p:cNvGrpSpPr>
                <p:nvPr/>
              </p:nvGrpSpPr>
              <p:grpSpPr bwMode="auto">
                <a:xfrm>
                  <a:off x="3333" y="9000"/>
                  <a:ext cx="1261" cy="1412"/>
                  <a:chOff x="2040" y="2220"/>
                  <a:chExt cx="2520" cy="2820"/>
                </a:xfrm>
              </p:grpSpPr>
              <p:grpSp>
                <p:nvGrpSpPr>
                  <p:cNvPr id="29" name="Group 94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040" y="3420"/>
                    <a:ext cx="2400" cy="1620"/>
                    <a:chOff x="1920" y="1980"/>
                    <a:chExt cx="2400" cy="1620"/>
                  </a:xfrm>
                </p:grpSpPr>
                <p:grpSp>
                  <p:nvGrpSpPr>
                    <p:cNvPr id="30" name="Group 94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1920" y="1980"/>
                      <a:ext cx="1200" cy="900"/>
                      <a:chOff x="1920" y="1980"/>
                      <a:chExt cx="1200" cy="900"/>
                    </a:xfrm>
                  </p:grpSpPr>
                  <p:grpSp>
                    <p:nvGrpSpPr>
                      <p:cNvPr id="31" name="Group 948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1920" y="198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36" name="Rectangle 949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37" name="Rectangle 950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38" name="Rectangle 951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39" name="Rectangle 952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  <p:grpSp>
                    <p:nvGrpSpPr>
                      <p:cNvPr id="9570" name="Group 953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2520" y="234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32" name="Rectangle 954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33" name="Rectangle 955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34" name="Rectangle 956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35" name="Rectangle 957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</p:grpSp>
                <p:grpSp>
                  <p:nvGrpSpPr>
                    <p:cNvPr id="9571" name="Group 958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120" y="2700"/>
                      <a:ext cx="1200" cy="900"/>
                      <a:chOff x="1920" y="1980"/>
                      <a:chExt cx="1200" cy="900"/>
                    </a:xfrm>
                  </p:grpSpPr>
                  <p:grpSp>
                    <p:nvGrpSpPr>
                      <p:cNvPr id="9580" name="Group 959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1920" y="198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26" name="Rectangle 960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27" name="Rectangle 961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28" name="Rectangle 962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29" name="Rectangle 963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  <p:grpSp>
                    <p:nvGrpSpPr>
                      <p:cNvPr id="9581" name="Group 964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2520" y="234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22" name="Rectangle 965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23" name="Rectangle 966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24" name="Rectangle 967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25" name="Rectangle 968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</p:grpSp>
              </p:grpSp>
              <p:grpSp>
                <p:nvGrpSpPr>
                  <p:cNvPr id="9590" name="Group 96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160" y="2220"/>
                    <a:ext cx="2400" cy="1620"/>
                    <a:chOff x="1920" y="1980"/>
                    <a:chExt cx="2400" cy="1620"/>
                  </a:xfrm>
                </p:grpSpPr>
                <p:grpSp>
                  <p:nvGrpSpPr>
                    <p:cNvPr id="9591" name="Group 970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1920" y="1980"/>
                      <a:ext cx="1200" cy="900"/>
                      <a:chOff x="1920" y="1980"/>
                      <a:chExt cx="1200" cy="900"/>
                    </a:xfrm>
                  </p:grpSpPr>
                  <p:grpSp>
                    <p:nvGrpSpPr>
                      <p:cNvPr id="9600" name="Group 971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1920" y="198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14" name="Rectangle 972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15" name="Rectangle 973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16" name="Rectangle 974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17" name="Rectangle 975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  <p:grpSp>
                    <p:nvGrpSpPr>
                      <p:cNvPr id="9601" name="Group 976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2520" y="234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10" name="Rectangle 977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11" name="Rectangle 978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12" name="Rectangle 979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13" name="Rectangle 980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</p:grpSp>
                <p:grpSp>
                  <p:nvGrpSpPr>
                    <p:cNvPr id="9610" name="Group 98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120" y="2700"/>
                      <a:ext cx="1200" cy="900"/>
                      <a:chOff x="1920" y="1980"/>
                      <a:chExt cx="1200" cy="900"/>
                    </a:xfrm>
                  </p:grpSpPr>
                  <p:grpSp>
                    <p:nvGrpSpPr>
                      <p:cNvPr id="9611" name="Group 982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1920" y="198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04" name="Rectangle 983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05" name="Rectangle 984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06" name="Rectangle 985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07" name="Rectangle 986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  <p:grpSp>
                    <p:nvGrpSpPr>
                      <p:cNvPr id="9620" name="Group 987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2520" y="2340"/>
                        <a:ext cx="600" cy="540"/>
                        <a:chOff x="1920" y="1980"/>
                        <a:chExt cx="600" cy="540"/>
                      </a:xfrm>
                    </p:grpSpPr>
                    <p:sp>
                      <p:nvSpPr>
                        <p:cNvPr id="9800" name="Rectangle 988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01" name="Rectangle 989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1920" y="234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02" name="Rectangle 990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16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  <p:sp>
                      <p:nvSpPr>
                        <p:cNvPr id="9803" name="Rectangle 991"/>
                        <p:cNvSpPr>
                          <a:spLocks noChangeAspect="1" noChangeArrowheads="1"/>
                        </p:cNvSpPr>
                        <p:nvPr/>
                      </p:nvSpPr>
                      <p:spPr bwMode="auto">
                        <a:xfrm>
                          <a:off x="2400" y="1980"/>
                          <a:ext cx="120" cy="180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 w="317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zh-TW" altLang="en-US"/>
                        </a:p>
                      </p:txBody>
                    </p:sp>
                  </p:grpSp>
                </p:grpSp>
              </p:grpSp>
            </p:grpSp>
            <p:grpSp>
              <p:nvGrpSpPr>
                <p:cNvPr id="9621" name="Group 992"/>
                <p:cNvGrpSpPr>
                  <a:grpSpLocks noChangeAspect="1"/>
                </p:cNvGrpSpPr>
                <p:nvPr/>
              </p:nvGrpSpPr>
              <p:grpSpPr bwMode="auto">
                <a:xfrm>
                  <a:off x="6393" y="396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630" name="Group 99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90" name="Rectangle 9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91" name="Rectangle 99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92" name="Rectangle 99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93" name="Rectangle 99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631" name="Group 99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86" name="Rectangle 99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87" name="Rectangle 100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88" name="Rectangle 100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89" name="Rectangle 100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640" name="Group 1003"/>
                <p:cNvGrpSpPr>
                  <a:grpSpLocks noChangeAspect="1"/>
                </p:cNvGrpSpPr>
                <p:nvPr/>
              </p:nvGrpSpPr>
              <p:grpSpPr bwMode="auto">
                <a:xfrm>
                  <a:off x="6213" y="4680"/>
                  <a:ext cx="600" cy="451"/>
                  <a:chOff x="1920" y="1980"/>
                  <a:chExt cx="1200" cy="900"/>
                </a:xfrm>
              </p:grpSpPr>
              <p:grpSp>
                <p:nvGrpSpPr>
                  <p:cNvPr id="9641" name="Group 100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80" name="Rectangle 100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81" name="Rectangle 100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82" name="Rectangle 100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83" name="Rectangle 100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650" name="Group 100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76" name="Rectangle 101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77" name="Rectangle 10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78" name="Rectangle 10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79" name="Rectangle 101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651" name="Group 1014"/>
                <p:cNvGrpSpPr>
                  <a:grpSpLocks noChangeAspect="1"/>
                </p:cNvGrpSpPr>
                <p:nvPr/>
              </p:nvGrpSpPr>
              <p:grpSpPr bwMode="auto">
                <a:xfrm>
                  <a:off x="3873" y="756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652" name="Group 101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70" name="Rectangle 10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71" name="Rectangle 10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72" name="Rectangle 10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73" name="Rectangle 10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653" name="Group 102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66" name="Rectangle 102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67" name="Rectangle 10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68" name="Rectangle 10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69" name="Rectangle 10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662" name="Group 1025"/>
                <p:cNvGrpSpPr>
                  <a:grpSpLocks noChangeAspect="1"/>
                </p:cNvGrpSpPr>
                <p:nvPr/>
              </p:nvGrpSpPr>
              <p:grpSpPr bwMode="auto">
                <a:xfrm>
                  <a:off x="3693" y="8460"/>
                  <a:ext cx="600" cy="451"/>
                  <a:chOff x="1920" y="1980"/>
                  <a:chExt cx="1200" cy="900"/>
                </a:xfrm>
              </p:grpSpPr>
              <p:grpSp>
                <p:nvGrpSpPr>
                  <p:cNvPr id="9663" name="Group 102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60" name="Rectangle 102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61" name="Rectangle 102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62" name="Rectangle 102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63" name="Rectangle 103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672" name="Group 103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56" name="Rectangle 103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57" name="Rectangle 103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58" name="Rectangle 103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59" name="Rectangle 103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673" name="Group 1036"/>
                <p:cNvGrpSpPr>
                  <a:grpSpLocks noChangeAspect="1"/>
                </p:cNvGrpSpPr>
                <p:nvPr/>
              </p:nvGrpSpPr>
              <p:grpSpPr bwMode="auto">
                <a:xfrm>
                  <a:off x="4053" y="702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682" name="Group 103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50" name="Rectangle 103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51" name="Rectangle 103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52" name="Rectangle 104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53" name="Rectangle 104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683" name="Group 10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46" name="Rectangle 104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47" name="Rectangle 104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48" name="Rectangle 104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49" name="Rectangle 104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692" name="Group 1047"/>
                <p:cNvGrpSpPr>
                  <a:grpSpLocks noChangeAspect="1"/>
                </p:cNvGrpSpPr>
                <p:nvPr/>
              </p:nvGrpSpPr>
              <p:grpSpPr bwMode="auto">
                <a:xfrm>
                  <a:off x="4773" y="6300"/>
                  <a:ext cx="600" cy="451"/>
                  <a:chOff x="1920" y="1980"/>
                  <a:chExt cx="1200" cy="900"/>
                </a:xfrm>
              </p:grpSpPr>
              <p:grpSp>
                <p:nvGrpSpPr>
                  <p:cNvPr id="9693" name="Group 104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40" name="Rectangle 104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41" name="Rectangle 105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42" name="Rectangle 10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43" name="Rectangle 105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702" name="Group 105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36" name="Rectangle 105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37" name="Rectangle 105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38" name="Rectangle 105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39" name="Rectangle 10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703" name="Group 1058"/>
                <p:cNvGrpSpPr>
                  <a:grpSpLocks noChangeAspect="1"/>
                </p:cNvGrpSpPr>
                <p:nvPr/>
              </p:nvGrpSpPr>
              <p:grpSpPr bwMode="auto">
                <a:xfrm>
                  <a:off x="8193" y="2880"/>
                  <a:ext cx="1201" cy="811"/>
                  <a:chOff x="1920" y="1980"/>
                  <a:chExt cx="2400" cy="1620"/>
                </a:xfrm>
              </p:grpSpPr>
              <p:grpSp>
                <p:nvGrpSpPr>
                  <p:cNvPr id="9712" name="Group 105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1200" cy="900"/>
                    <a:chOff x="1920" y="1980"/>
                    <a:chExt cx="1200" cy="900"/>
                  </a:xfrm>
                </p:grpSpPr>
                <p:grpSp>
                  <p:nvGrpSpPr>
                    <p:cNvPr id="9713" name="Group 1060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1920" y="1980"/>
                      <a:ext cx="600" cy="540"/>
                      <a:chOff x="1920" y="1980"/>
                      <a:chExt cx="600" cy="540"/>
                    </a:xfrm>
                  </p:grpSpPr>
                  <p:sp>
                    <p:nvSpPr>
                      <p:cNvPr id="9730" name="Rectangle 106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31" name="Rectangle 106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234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32" name="Rectangle 106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16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33" name="Rectangle 106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40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</p:grpSp>
                <p:grpSp>
                  <p:nvGrpSpPr>
                    <p:cNvPr id="9714" name="Group 1065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2520" y="2340"/>
                      <a:ext cx="600" cy="540"/>
                      <a:chOff x="1920" y="1980"/>
                      <a:chExt cx="600" cy="540"/>
                    </a:xfrm>
                  </p:grpSpPr>
                  <p:sp>
                    <p:nvSpPr>
                      <p:cNvPr id="9726" name="Rectangle 106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27" name="Rectangle 106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234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28" name="Rectangle 106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16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29" name="Rectangle 106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40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</p:grpSp>
              </p:grpSp>
              <p:grpSp>
                <p:nvGrpSpPr>
                  <p:cNvPr id="9715" name="Group 107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120" y="2700"/>
                    <a:ext cx="1200" cy="900"/>
                    <a:chOff x="1920" y="1980"/>
                    <a:chExt cx="1200" cy="900"/>
                  </a:xfrm>
                </p:grpSpPr>
                <p:grpSp>
                  <p:nvGrpSpPr>
                    <p:cNvPr id="9724" name="Group 1071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1920" y="1980"/>
                      <a:ext cx="600" cy="540"/>
                      <a:chOff x="1920" y="1980"/>
                      <a:chExt cx="600" cy="540"/>
                    </a:xfrm>
                  </p:grpSpPr>
                  <p:sp>
                    <p:nvSpPr>
                      <p:cNvPr id="9720" name="Rectangle 107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21" name="Rectangle 107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234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22" name="Rectangle 107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16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23" name="Rectangle 107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40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</p:grpSp>
                <p:grpSp>
                  <p:nvGrpSpPr>
                    <p:cNvPr id="9725" name="Group 1076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2520" y="2340"/>
                      <a:ext cx="600" cy="540"/>
                      <a:chOff x="1920" y="1980"/>
                      <a:chExt cx="600" cy="540"/>
                    </a:xfrm>
                  </p:grpSpPr>
                  <p:sp>
                    <p:nvSpPr>
                      <p:cNvPr id="9716" name="Rectangle 107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17" name="Rectangle 107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234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18" name="Rectangle 107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16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719" name="Rectangle 108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40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</p:grpSp>
              </p:grpSp>
            </p:grpSp>
            <p:grpSp>
              <p:nvGrpSpPr>
                <p:cNvPr id="9734" name="Group 1081"/>
                <p:cNvGrpSpPr>
                  <a:grpSpLocks noChangeAspect="1"/>
                </p:cNvGrpSpPr>
                <p:nvPr/>
              </p:nvGrpSpPr>
              <p:grpSpPr bwMode="auto">
                <a:xfrm>
                  <a:off x="4953" y="576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735" name="Group 108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08" name="Rectangle 10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09" name="Rectangle 108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10" name="Rectangle 108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11" name="Rectangle 108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744" name="Group 108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704" name="Rectangle 108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05" name="Rectangle 108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06" name="Rectangle 109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07" name="Rectangle 109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745" name="Group 1092"/>
                <p:cNvGrpSpPr>
                  <a:grpSpLocks noChangeAspect="1"/>
                </p:cNvGrpSpPr>
                <p:nvPr/>
              </p:nvGrpSpPr>
              <p:grpSpPr bwMode="auto">
                <a:xfrm>
                  <a:off x="5493" y="5220"/>
                  <a:ext cx="600" cy="451"/>
                  <a:chOff x="1920" y="1980"/>
                  <a:chExt cx="1200" cy="900"/>
                </a:xfrm>
              </p:grpSpPr>
              <p:grpSp>
                <p:nvGrpSpPr>
                  <p:cNvPr id="9754" name="Group 109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98" name="Rectangle 10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99" name="Rectangle 109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00" name="Rectangle 109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701" name="Rectangle 109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755" name="Group 109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94" name="Rectangle 109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95" name="Rectangle 110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96" name="Rectangle 110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97" name="Rectangle 110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764" name="Group 1103"/>
                <p:cNvGrpSpPr>
                  <a:grpSpLocks noChangeAspect="1"/>
                </p:cNvGrpSpPr>
                <p:nvPr/>
              </p:nvGrpSpPr>
              <p:grpSpPr bwMode="auto">
                <a:xfrm>
                  <a:off x="7833" y="702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765" name="Group 110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88" name="Rectangle 110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89" name="Rectangle 110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90" name="Rectangle 110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91" name="Rectangle 110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774" name="Group 110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84" name="Rectangle 111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85" name="Rectangle 11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86" name="Rectangle 11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87" name="Rectangle 111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775" name="Group 1114"/>
                <p:cNvGrpSpPr>
                  <a:grpSpLocks noChangeAspect="1"/>
                </p:cNvGrpSpPr>
                <p:nvPr/>
              </p:nvGrpSpPr>
              <p:grpSpPr bwMode="auto">
                <a:xfrm>
                  <a:off x="7653" y="3240"/>
                  <a:ext cx="600" cy="451"/>
                  <a:chOff x="1920" y="1980"/>
                  <a:chExt cx="1200" cy="900"/>
                </a:xfrm>
              </p:grpSpPr>
              <p:grpSp>
                <p:nvGrpSpPr>
                  <p:cNvPr id="9784" name="Group 111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78" name="Rectangle 11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79" name="Rectangle 11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80" name="Rectangle 11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81" name="Rectangle 11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785" name="Group 112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74" name="Rectangle 112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75" name="Rectangle 11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76" name="Rectangle 11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77" name="Rectangle 11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794" name="Group 1125"/>
                <p:cNvGrpSpPr>
                  <a:grpSpLocks noChangeAspect="1"/>
                </p:cNvGrpSpPr>
                <p:nvPr/>
              </p:nvGrpSpPr>
              <p:grpSpPr bwMode="auto">
                <a:xfrm>
                  <a:off x="4233" y="6660"/>
                  <a:ext cx="1201" cy="811"/>
                  <a:chOff x="1920" y="1980"/>
                  <a:chExt cx="2400" cy="1620"/>
                </a:xfrm>
              </p:grpSpPr>
              <p:grpSp>
                <p:nvGrpSpPr>
                  <p:cNvPr id="9795" name="Group 112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1200" cy="900"/>
                    <a:chOff x="1920" y="1980"/>
                    <a:chExt cx="1200" cy="900"/>
                  </a:xfrm>
                </p:grpSpPr>
                <p:grpSp>
                  <p:nvGrpSpPr>
                    <p:cNvPr id="9796" name="Group 1127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1920" y="1980"/>
                      <a:ext cx="600" cy="540"/>
                      <a:chOff x="1920" y="1980"/>
                      <a:chExt cx="600" cy="540"/>
                    </a:xfrm>
                  </p:grpSpPr>
                  <p:sp>
                    <p:nvSpPr>
                      <p:cNvPr id="9668" name="Rectangle 1128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69" name="Rectangle 112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234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70" name="Rectangle 113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16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71" name="Rectangle 113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40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</p:grpSp>
                <p:grpSp>
                  <p:nvGrpSpPr>
                    <p:cNvPr id="9797" name="Group 1132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2520" y="2340"/>
                      <a:ext cx="600" cy="540"/>
                      <a:chOff x="1920" y="1980"/>
                      <a:chExt cx="600" cy="540"/>
                    </a:xfrm>
                  </p:grpSpPr>
                  <p:sp>
                    <p:nvSpPr>
                      <p:cNvPr id="9664" name="Rectangle 1133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65" name="Rectangle 113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234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66" name="Rectangle 113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16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67" name="Rectangle 113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40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</p:grpSp>
              </p:grpSp>
              <p:grpSp>
                <p:nvGrpSpPr>
                  <p:cNvPr id="9798" name="Group 113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120" y="2700"/>
                    <a:ext cx="1200" cy="900"/>
                    <a:chOff x="1920" y="1980"/>
                    <a:chExt cx="1200" cy="900"/>
                  </a:xfrm>
                </p:grpSpPr>
                <p:grpSp>
                  <p:nvGrpSpPr>
                    <p:cNvPr id="9799" name="Group 1138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1920" y="1980"/>
                      <a:ext cx="600" cy="540"/>
                      <a:chOff x="1920" y="1980"/>
                      <a:chExt cx="600" cy="540"/>
                    </a:xfrm>
                  </p:grpSpPr>
                  <p:sp>
                    <p:nvSpPr>
                      <p:cNvPr id="9658" name="Rectangle 1139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59" name="Rectangle 1140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234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60" name="Rectangle 114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16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61" name="Rectangle 1142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40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</p:grpSp>
                <p:grpSp>
                  <p:nvGrpSpPr>
                    <p:cNvPr id="9808" name="Group 1143"/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2520" y="2340"/>
                      <a:ext cx="600" cy="540"/>
                      <a:chOff x="1920" y="1980"/>
                      <a:chExt cx="600" cy="540"/>
                    </a:xfrm>
                  </p:grpSpPr>
                  <p:sp>
                    <p:nvSpPr>
                      <p:cNvPr id="9654" name="Rectangle 1144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55" name="Rectangle 1145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1920" y="234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56" name="Rectangle 1146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16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  <p:sp>
                    <p:nvSpPr>
                      <p:cNvPr id="9657" name="Rectangle 1147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2400" y="1980"/>
                        <a:ext cx="120" cy="18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31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TW" altLang="en-US"/>
                      </a:p>
                    </p:txBody>
                  </p:sp>
                </p:grpSp>
              </p:grpSp>
            </p:grpSp>
            <p:grpSp>
              <p:nvGrpSpPr>
                <p:cNvPr id="9809" name="Group 1148"/>
                <p:cNvGrpSpPr>
                  <a:grpSpLocks noChangeAspect="1"/>
                </p:cNvGrpSpPr>
                <p:nvPr/>
              </p:nvGrpSpPr>
              <p:grpSpPr bwMode="auto">
                <a:xfrm>
                  <a:off x="6573" y="1008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818" name="Group 114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46" name="Rectangle 115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47" name="Rectangle 11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48" name="Rectangle 115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49" name="Rectangle 115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819" name="Group 115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42" name="Rectangle 115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43" name="Rectangle 115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44" name="Rectangle 11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45" name="Rectangle 115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820" name="Group 1159"/>
                <p:cNvGrpSpPr>
                  <a:grpSpLocks noChangeAspect="1"/>
                </p:cNvGrpSpPr>
                <p:nvPr/>
              </p:nvGrpSpPr>
              <p:grpSpPr bwMode="auto">
                <a:xfrm>
                  <a:off x="5673" y="11340"/>
                  <a:ext cx="600" cy="451"/>
                  <a:chOff x="1920" y="1980"/>
                  <a:chExt cx="1200" cy="900"/>
                </a:xfrm>
              </p:grpSpPr>
              <p:grpSp>
                <p:nvGrpSpPr>
                  <p:cNvPr id="9821" name="Group 116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36" name="Rectangle 116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37" name="Rectangle 11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38" name="Rectangle 116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39" name="Rectangle 11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830" name="Group 116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32" name="Rectangle 11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33" name="Rectangle 11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34" name="Rectangle 116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35" name="Rectangle 116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831" name="Group 1170"/>
                <p:cNvGrpSpPr>
                  <a:grpSpLocks noChangeAspect="1"/>
                </p:cNvGrpSpPr>
                <p:nvPr/>
              </p:nvGrpSpPr>
              <p:grpSpPr bwMode="auto">
                <a:xfrm>
                  <a:off x="3513" y="792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840" name="Group 117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26" name="Rectangle 117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27" name="Rectangle 117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28" name="Rectangle 117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29" name="Rectangle 117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841" name="Group 117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22" name="Rectangle 117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23" name="Rectangle 117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24" name="Rectangle 117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25" name="Rectangle 118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842" name="Group 1181"/>
                <p:cNvGrpSpPr>
                  <a:grpSpLocks noChangeAspect="1"/>
                </p:cNvGrpSpPr>
                <p:nvPr/>
              </p:nvGrpSpPr>
              <p:grpSpPr bwMode="auto">
                <a:xfrm>
                  <a:off x="6933" y="954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843" name="Group 118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16" name="Rectangle 11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17" name="Rectangle 118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18" name="Rectangle 118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19" name="Rectangle 118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844" name="Group 118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12" name="Rectangle 118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13" name="Rectangle 118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14" name="Rectangle 119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15" name="Rectangle 119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845" name="Group 1192"/>
                <p:cNvGrpSpPr>
                  <a:grpSpLocks noChangeAspect="1"/>
                </p:cNvGrpSpPr>
                <p:nvPr/>
              </p:nvGrpSpPr>
              <p:grpSpPr bwMode="auto">
                <a:xfrm>
                  <a:off x="5853" y="1080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854" name="Group 119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06" name="Rectangle 11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07" name="Rectangle 119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08" name="Rectangle 119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09" name="Rectangle 119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855" name="Group 119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602" name="Rectangle 119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03" name="Rectangle 120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04" name="Rectangle 120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605" name="Rectangle 120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864" name="Group 1203"/>
                <p:cNvGrpSpPr>
                  <a:grpSpLocks noChangeAspect="1"/>
                </p:cNvGrpSpPr>
                <p:nvPr/>
              </p:nvGrpSpPr>
              <p:grpSpPr bwMode="auto">
                <a:xfrm>
                  <a:off x="8553" y="378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865" name="Group 120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96" name="Rectangle 120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97" name="Rectangle 120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98" name="Rectangle 120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99" name="Rectangle 120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866" name="Group 120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92" name="Rectangle 121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93" name="Rectangle 12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94" name="Rectangle 12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95" name="Rectangle 121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867" name="Group 1214"/>
                <p:cNvGrpSpPr>
                  <a:grpSpLocks noChangeAspect="1"/>
                </p:cNvGrpSpPr>
                <p:nvPr/>
              </p:nvGrpSpPr>
              <p:grpSpPr bwMode="auto">
                <a:xfrm>
                  <a:off x="7113" y="360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876" name="Group 121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86" name="Rectangle 12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87" name="Rectangle 12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88" name="Rectangle 12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89" name="Rectangle 121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877" name="Group 122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82" name="Rectangle 122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83" name="Rectangle 12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84" name="Rectangle 12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85" name="Rectangle 122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886" name="Group 1225"/>
                <p:cNvGrpSpPr>
                  <a:grpSpLocks noChangeAspect="1"/>
                </p:cNvGrpSpPr>
                <p:nvPr/>
              </p:nvGrpSpPr>
              <p:grpSpPr bwMode="auto">
                <a:xfrm>
                  <a:off x="5493" y="12600"/>
                  <a:ext cx="600" cy="451"/>
                  <a:chOff x="1920" y="1980"/>
                  <a:chExt cx="1200" cy="900"/>
                </a:xfrm>
              </p:grpSpPr>
              <p:grpSp>
                <p:nvGrpSpPr>
                  <p:cNvPr id="9887" name="Group 122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76" name="Rectangle 122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77" name="Rectangle 122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78" name="Rectangle 122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79" name="Rectangle 123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888" name="Group 123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72" name="Rectangle 123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73" name="Rectangle 123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74" name="Rectangle 123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75" name="Rectangle 123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889" name="Group 1236"/>
                <p:cNvGrpSpPr>
                  <a:grpSpLocks noChangeAspect="1"/>
                </p:cNvGrpSpPr>
                <p:nvPr/>
              </p:nvGrpSpPr>
              <p:grpSpPr bwMode="auto">
                <a:xfrm>
                  <a:off x="5313" y="12060"/>
                  <a:ext cx="600" cy="451"/>
                  <a:chOff x="1920" y="1980"/>
                  <a:chExt cx="1200" cy="900"/>
                </a:xfrm>
              </p:grpSpPr>
              <p:grpSp>
                <p:nvGrpSpPr>
                  <p:cNvPr id="9890" name="Group 123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66" name="Rectangle 123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67" name="Rectangle 123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68" name="Rectangle 124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69" name="Rectangle 124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891" name="Group 124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62" name="Rectangle 124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63" name="Rectangle 124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64" name="Rectangle 124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65" name="Rectangle 124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216" name="Group 1247"/>
                <p:cNvGrpSpPr>
                  <a:grpSpLocks noChangeAspect="1"/>
                </p:cNvGrpSpPr>
                <p:nvPr/>
              </p:nvGrpSpPr>
              <p:grpSpPr bwMode="auto">
                <a:xfrm>
                  <a:off x="8013" y="630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217" name="Group 124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56" name="Rectangle 124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57" name="Rectangle 125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58" name="Rectangle 125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59" name="Rectangle 125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218" name="Group 125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52" name="Rectangle 125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53" name="Rectangle 125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54" name="Rectangle 125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55" name="Rectangle 12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230" name="Group 1258"/>
                <p:cNvGrpSpPr>
                  <a:grpSpLocks noChangeAspect="1"/>
                </p:cNvGrpSpPr>
                <p:nvPr/>
              </p:nvGrpSpPr>
              <p:grpSpPr bwMode="auto">
                <a:xfrm>
                  <a:off x="7653" y="6480"/>
                  <a:ext cx="600" cy="451"/>
                  <a:chOff x="1920" y="1980"/>
                  <a:chExt cx="1200" cy="900"/>
                </a:xfrm>
              </p:grpSpPr>
              <p:grpSp>
                <p:nvGrpSpPr>
                  <p:cNvPr id="9231" name="Group 125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46" name="Rectangle 126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47" name="Rectangle 126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48" name="Rectangle 12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49" name="Rectangle 126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232" name="Group 126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42" name="Rectangle 12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43" name="Rectangle 12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44" name="Rectangle 12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45" name="Rectangle 126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233" name="Group 1269"/>
                <p:cNvGrpSpPr>
                  <a:grpSpLocks noChangeAspect="1"/>
                </p:cNvGrpSpPr>
                <p:nvPr/>
              </p:nvGrpSpPr>
              <p:grpSpPr bwMode="auto">
                <a:xfrm>
                  <a:off x="8553" y="450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234" name="Group 127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36" name="Rectangle 127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37" name="Rectangle 127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38" name="Rectangle 127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39" name="Rectangle 127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235" name="Group 127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32" name="Rectangle 127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33" name="Rectangle 127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34" name="Rectangle 127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35" name="Rectangle 127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236" name="Group 1280"/>
                <p:cNvGrpSpPr>
                  <a:grpSpLocks noChangeAspect="1"/>
                </p:cNvGrpSpPr>
                <p:nvPr/>
              </p:nvGrpSpPr>
              <p:grpSpPr bwMode="auto">
                <a:xfrm>
                  <a:off x="8013" y="594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237" name="Group 128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26" name="Rectangle 128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27" name="Rectangle 128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28" name="Rectangle 128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29" name="Rectangle 128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238" name="Group 128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22" name="Rectangle 128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23" name="Rectangle 128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24" name="Rectangle 128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25" name="Rectangle 129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239" name="Group 1291"/>
                <p:cNvGrpSpPr>
                  <a:grpSpLocks noChangeAspect="1"/>
                </p:cNvGrpSpPr>
                <p:nvPr/>
              </p:nvGrpSpPr>
              <p:grpSpPr bwMode="auto">
                <a:xfrm>
                  <a:off x="7293" y="882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240" name="Group 129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16" name="Rectangle 129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17" name="Rectangle 129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18" name="Rectangle 129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19" name="Rectangle 129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241" name="Group 129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12" name="Rectangle 129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13" name="Rectangle 129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14" name="Rectangle 130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15" name="Rectangle 130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242" name="Group 1302"/>
                <p:cNvGrpSpPr>
                  <a:grpSpLocks noChangeAspect="1"/>
                </p:cNvGrpSpPr>
                <p:nvPr/>
              </p:nvGrpSpPr>
              <p:grpSpPr bwMode="auto">
                <a:xfrm>
                  <a:off x="3873" y="1044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243" name="Group 1303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06" name="Rectangle 130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07" name="Rectangle 130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08" name="Rectangle 130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09" name="Rectangle 130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244" name="Group 130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502" name="Rectangle 130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03" name="Rectangle 131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04" name="Rectangle 13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505" name="Rectangle 131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grpSp>
              <p:nvGrpSpPr>
                <p:cNvPr id="9245" name="Group 1313"/>
                <p:cNvGrpSpPr>
                  <a:grpSpLocks noChangeAspect="1"/>
                </p:cNvGrpSpPr>
                <p:nvPr/>
              </p:nvGrpSpPr>
              <p:grpSpPr bwMode="auto">
                <a:xfrm>
                  <a:off x="5673" y="4860"/>
                  <a:ext cx="601" cy="451"/>
                  <a:chOff x="1920" y="1980"/>
                  <a:chExt cx="1200" cy="900"/>
                </a:xfrm>
              </p:grpSpPr>
              <p:grpSp>
                <p:nvGrpSpPr>
                  <p:cNvPr id="9246" name="Group 131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20" y="198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496" name="Rectangle 131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497" name="Rectangle 131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498" name="Rectangle 131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499" name="Rectangle 13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  <p:grpSp>
                <p:nvGrpSpPr>
                  <p:cNvPr id="9247" name="Group 131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20" y="2340"/>
                    <a:ext cx="600" cy="540"/>
                    <a:chOff x="1920" y="1980"/>
                    <a:chExt cx="600" cy="540"/>
                  </a:xfrm>
                </p:grpSpPr>
                <p:sp>
                  <p:nvSpPr>
                    <p:cNvPr id="9492" name="Rectangle 132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493" name="Rectangle 132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1920" y="234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494" name="Rectangle 13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16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9495" name="Rectangle 132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2400" y="1980"/>
                      <a:ext cx="120" cy="180"/>
                    </a:xfrm>
                    <a:prstGeom prst="rect">
                      <a:avLst/>
                    </a:prstGeom>
                    <a:solidFill>
                      <a:srgbClr val="FFFF66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</p:grpSp>
            </p:grpSp>
            <p:sp>
              <p:nvSpPr>
                <p:cNvPr id="9394" name="Rectangle 1324"/>
                <p:cNvSpPr>
                  <a:spLocks noChangeAspect="1" noChangeArrowheads="1"/>
                </p:cNvSpPr>
                <p:nvPr/>
              </p:nvSpPr>
              <p:spPr bwMode="auto">
                <a:xfrm>
                  <a:off x="3993" y="97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95" name="Rectangle 1325"/>
                <p:cNvSpPr>
                  <a:spLocks noChangeAspect="1" noChangeArrowheads="1"/>
                </p:cNvSpPr>
                <p:nvPr/>
              </p:nvSpPr>
              <p:spPr bwMode="auto">
                <a:xfrm>
                  <a:off x="3993" y="102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96" name="Rectangle 13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33" y="97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97" name="Rectangle 1327"/>
                <p:cNvSpPr>
                  <a:spLocks noChangeAspect="1" noChangeArrowheads="1"/>
                </p:cNvSpPr>
                <p:nvPr/>
              </p:nvSpPr>
              <p:spPr bwMode="auto">
                <a:xfrm>
                  <a:off x="4473" y="97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98" name="Rectangle 13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53" y="102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399" name="Rectangle 1329"/>
                <p:cNvSpPr>
                  <a:spLocks noChangeAspect="1" noChangeArrowheads="1"/>
                </p:cNvSpPr>
                <p:nvPr/>
              </p:nvSpPr>
              <p:spPr bwMode="auto">
                <a:xfrm>
                  <a:off x="4233" y="106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00" name="Rectangle 1330"/>
                <p:cNvSpPr>
                  <a:spLocks noChangeAspect="1" noChangeArrowheads="1"/>
                </p:cNvSpPr>
                <p:nvPr/>
              </p:nvSpPr>
              <p:spPr bwMode="auto">
                <a:xfrm>
                  <a:off x="4833" y="104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01" name="Rectangle 1331"/>
                <p:cNvSpPr>
                  <a:spLocks noChangeAspect="1" noChangeArrowheads="1"/>
                </p:cNvSpPr>
                <p:nvPr/>
              </p:nvSpPr>
              <p:spPr bwMode="auto">
                <a:xfrm>
                  <a:off x="4773" y="102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02" name="Rectangle 1332"/>
                <p:cNvSpPr>
                  <a:spLocks noChangeAspect="1" noChangeArrowheads="1"/>
                </p:cNvSpPr>
                <p:nvPr/>
              </p:nvSpPr>
              <p:spPr bwMode="auto">
                <a:xfrm>
                  <a:off x="5073" y="108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03" name="Rectangle 1333"/>
                <p:cNvSpPr>
                  <a:spLocks noChangeAspect="1" noChangeArrowheads="1"/>
                </p:cNvSpPr>
                <p:nvPr/>
              </p:nvSpPr>
              <p:spPr bwMode="auto">
                <a:xfrm>
                  <a:off x="3873" y="108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04" name="Rectangle 1334"/>
                <p:cNvSpPr>
                  <a:spLocks noChangeAspect="1" noChangeArrowheads="1"/>
                </p:cNvSpPr>
                <p:nvPr/>
              </p:nvSpPr>
              <p:spPr bwMode="auto">
                <a:xfrm>
                  <a:off x="5433" y="108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05" name="Rectangle 1335"/>
                <p:cNvSpPr>
                  <a:spLocks noChangeAspect="1" noChangeArrowheads="1"/>
                </p:cNvSpPr>
                <p:nvPr/>
              </p:nvSpPr>
              <p:spPr bwMode="auto">
                <a:xfrm>
                  <a:off x="5673" y="108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06" name="Rectangle 1336"/>
                <p:cNvSpPr>
                  <a:spLocks noChangeAspect="1" noChangeArrowheads="1"/>
                </p:cNvSpPr>
                <p:nvPr/>
              </p:nvSpPr>
              <p:spPr bwMode="auto">
                <a:xfrm>
                  <a:off x="4053" y="91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07" name="Rectangle 1337"/>
                <p:cNvSpPr>
                  <a:spLocks noChangeAspect="1" noChangeArrowheads="1"/>
                </p:cNvSpPr>
                <p:nvPr/>
              </p:nvSpPr>
              <p:spPr bwMode="auto">
                <a:xfrm>
                  <a:off x="4233" y="111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08" name="Rectangle 1338"/>
                <p:cNvSpPr>
                  <a:spLocks noChangeAspect="1" noChangeArrowheads="1"/>
                </p:cNvSpPr>
                <p:nvPr/>
              </p:nvSpPr>
              <p:spPr bwMode="auto">
                <a:xfrm>
                  <a:off x="5073" y="111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09" name="Rectangle 1339"/>
                <p:cNvSpPr>
                  <a:spLocks noChangeAspect="1" noChangeArrowheads="1"/>
                </p:cNvSpPr>
                <p:nvPr/>
              </p:nvSpPr>
              <p:spPr bwMode="auto">
                <a:xfrm>
                  <a:off x="4593" y="108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10" name="Rectangle 1340"/>
                <p:cNvSpPr>
                  <a:spLocks noChangeAspect="1" noChangeArrowheads="1"/>
                </p:cNvSpPr>
                <p:nvPr/>
              </p:nvSpPr>
              <p:spPr bwMode="auto">
                <a:xfrm>
                  <a:off x="4713" y="59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11" name="Rectangle 1341"/>
                <p:cNvSpPr>
                  <a:spLocks noChangeAspect="1" noChangeArrowheads="1"/>
                </p:cNvSpPr>
                <p:nvPr/>
              </p:nvSpPr>
              <p:spPr bwMode="auto">
                <a:xfrm>
                  <a:off x="4713" y="64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12" name="Rectangle 1342"/>
                <p:cNvSpPr>
                  <a:spLocks noChangeAspect="1" noChangeArrowheads="1"/>
                </p:cNvSpPr>
                <p:nvPr/>
              </p:nvSpPr>
              <p:spPr bwMode="auto">
                <a:xfrm>
                  <a:off x="4953" y="59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13" name="Rectangle 1343"/>
                <p:cNvSpPr>
                  <a:spLocks noChangeAspect="1" noChangeArrowheads="1"/>
                </p:cNvSpPr>
                <p:nvPr/>
              </p:nvSpPr>
              <p:spPr bwMode="auto">
                <a:xfrm>
                  <a:off x="5193" y="59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14" name="Rectangle 1344"/>
                <p:cNvSpPr>
                  <a:spLocks noChangeAspect="1" noChangeArrowheads="1"/>
                </p:cNvSpPr>
                <p:nvPr/>
              </p:nvSpPr>
              <p:spPr bwMode="auto">
                <a:xfrm>
                  <a:off x="5073" y="64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15" name="Rectangle 1345"/>
                <p:cNvSpPr>
                  <a:spLocks noChangeAspect="1" noChangeArrowheads="1"/>
                </p:cNvSpPr>
                <p:nvPr/>
              </p:nvSpPr>
              <p:spPr bwMode="auto">
                <a:xfrm>
                  <a:off x="4953" y="68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16" name="Rectangle 1346"/>
                <p:cNvSpPr>
                  <a:spLocks noChangeAspect="1" noChangeArrowheads="1"/>
                </p:cNvSpPr>
                <p:nvPr/>
              </p:nvSpPr>
              <p:spPr bwMode="auto">
                <a:xfrm>
                  <a:off x="5553" y="66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17" name="Rectangle 1347"/>
                <p:cNvSpPr>
                  <a:spLocks noChangeAspect="1" noChangeArrowheads="1"/>
                </p:cNvSpPr>
                <p:nvPr/>
              </p:nvSpPr>
              <p:spPr bwMode="auto">
                <a:xfrm>
                  <a:off x="5793" y="63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18" name="Rectangle 13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13" y="73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19" name="Rectangle 1349"/>
                <p:cNvSpPr>
                  <a:spLocks noChangeAspect="1" noChangeArrowheads="1"/>
                </p:cNvSpPr>
                <p:nvPr/>
              </p:nvSpPr>
              <p:spPr bwMode="auto">
                <a:xfrm>
                  <a:off x="4593" y="70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20" name="Rectangle 1350"/>
                <p:cNvSpPr>
                  <a:spLocks noChangeAspect="1" noChangeArrowheads="1"/>
                </p:cNvSpPr>
                <p:nvPr/>
              </p:nvSpPr>
              <p:spPr bwMode="auto">
                <a:xfrm>
                  <a:off x="4053" y="73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21" name="Rectangle 1351"/>
                <p:cNvSpPr>
                  <a:spLocks noChangeAspect="1" noChangeArrowheads="1"/>
                </p:cNvSpPr>
                <p:nvPr/>
              </p:nvSpPr>
              <p:spPr bwMode="auto">
                <a:xfrm>
                  <a:off x="3873" y="79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22" name="Rectangle 1352"/>
                <p:cNvSpPr>
                  <a:spLocks noChangeAspect="1" noChangeArrowheads="1"/>
                </p:cNvSpPr>
                <p:nvPr/>
              </p:nvSpPr>
              <p:spPr bwMode="auto">
                <a:xfrm>
                  <a:off x="3693" y="82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23" name="Rectangle 1353"/>
                <p:cNvSpPr>
                  <a:spLocks noChangeAspect="1" noChangeArrowheads="1"/>
                </p:cNvSpPr>
                <p:nvPr/>
              </p:nvSpPr>
              <p:spPr bwMode="auto">
                <a:xfrm>
                  <a:off x="4953" y="73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24" name="Rectangle 1354"/>
                <p:cNvSpPr>
                  <a:spLocks noChangeAspect="1" noChangeArrowheads="1"/>
                </p:cNvSpPr>
                <p:nvPr/>
              </p:nvSpPr>
              <p:spPr bwMode="auto">
                <a:xfrm>
                  <a:off x="3873" y="88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25" name="Rectangle 1355"/>
                <p:cNvSpPr>
                  <a:spLocks noChangeAspect="1" noChangeArrowheads="1"/>
                </p:cNvSpPr>
                <p:nvPr/>
              </p:nvSpPr>
              <p:spPr bwMode="auto">
                <a:xfrm>
                  <a:off x="5313" y="70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26" name="Rectangle 1356"/>
                <p:cNvSpPr>
                  <a:spLocks noChangeAspect="1" noChangeArrowheads="1"/>
                </p:cNvSpPr>
                <p:nvPr/>
              </p:nvSpPr>
              <p:spPr bwMode="auto">
                <a:xfrm>
                  <a:off x="4893" y="106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27" name="Rectangle 13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93" y="111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28" name="Rectangle 1358"/>
                <p:cNvSpPr>
                  <a:spLocks noChangeAspect="1" noChangeArrowheads="1"/>
                </p:cNvSpPr>
                <p:nvPr/>
              </p:nvSpPr>
              <p:spPr bwMode="auto">
                <a:xfrm>
                  <a:off x="5133" y="106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29" name="Rectangle 1359"/>
                <p:cNvSpPr>
                  <a:spLocks noChangeAspect="1" noChangeArrowheads="1"/>
                </p:cNvSpPr>
                <p:nvPr/>
              </p:nvSpPr>
              <p:spPr bwMode="auto">
                <a:xfrm>
                  <a:off x="5373" y="106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30" name="Rectangle 1360"/>
                <p:cNvSpPr>
                  <a:spLocks noChangeAspect="1" noChangeArrowheads="1"/>
                </p:cNvSpPr>
                <p:nvPr/>
              </p:nvSpPr>
              <p:spPr bwMode="auto">
                <a:xfrm>
                  <a:off x="5253" y="111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31" name="Rectangle 1361"/>
                <p:cNvSpPr>
                  <a:spLocks noChangeAspect="1" noChangeArrowheads="1"/>
                </p:cNvSpPr>
                <p:nvPr/>
              </p:nvSpPr>
              <p:spPr bwMode="auto">
                <a:xfrm>
                  <a:off x="5133" y="115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32" name="Rectangle 1362"/>
                <p:cNvSpPr>
                  <a:spLocks noChangeAspect="1" noChangeArrowheads="1"/>
                </p:cNvSpPr>
                <p:nvPr/>
              </p:nvSpPr>
              <p:spPr bwMode="auto">
                <a:xfrm>
                  <a:off x="5733" y="113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33" name="Rectangle 1363"/>
                <p:cNvSpPr>
                  <a:spLocks noChangeAspect="1" noChangeArrowheads="1"/>
                </p:cNvSpPr>
                <p:nvPr/>
              </p:nvSpPr>
              <p:spPr bwMode="auto">
                <a:xfrm>
                  <a:off x="5973" y="109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34" name="Rectangle 1364"/>
                <p:cNvSpPr>
                  <a:spLocks noChangeAspect="1" noChangeArrowheads="1"/>
                </p:cNvSpPr>
                <p:nvPr/>
              </p:nvSpPr>
              <p:spPr bwMode="auto">
                <a:xfrm>
                  <a:off x="5973" y="117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35" name="Rectangle 1365"/>
                <p:cNvSpPr>
                  <a:spLocks noChangeAspect="1" noChangeArrowheads="1"/>
                </p:cNvSpPr>
                <p:nvPr/>
              </p:nvSpPr>
              <p:spPr bwMode="auto">
                <a:xfrm>
                  <a:off x="4773" y="117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36" name="Rectangle 1366"/>
                <p:cNvSpPr>
                  <a:spLocks noChangeAspect="1" noChangeArrowheads="1"/>
                </p:cNvSpPr>
                <p:nvPr/>
              </p:nvSpPr>
              <p:spPr bwMode="auto">
                <a:xfrm>
                  <a:off x="5493" y="124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37" name="Rectangle 1367"/>
                <p:cNvSpPr>
                  <a:spLocks noChangeAspect="1" noChangeArrowheads="1"/>
                </p:cNvSpPr>
                <p:nvPr/>
              </p:nvSpPr>
              <p:spPr bwMode="auto">
                <a:xfrm>
                  <a:off x="5673" y="131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38" name="Rectangle 1368"/>
                <p:cNvSpPr>
                  <a:spLocks noChangeAspect="1" noChangeArrowheads="1"/>
                </p:cNvSpPr>
                <p:nvPr/>
              </p:nvSpPr>
              <p:spPr bwMode="auto">
                <a:xfrm>
                  <a:off x="6213" y="113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39" name="Rectangle 1369"/>
                <p:cNvSpPr>
                  <a:spLocks noChangeAspect="1" noChangeArrowheads="1"/>
                </p:cNvSpPr>
                <p:nvPr/>
              </p:nvSpPr>
              <p:spPr bwMode="auto">
                <a:xfrm>
                  <a:off x="5133" y="120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40" name="Rectangle 1370"/>
                <p:cNvSpPr>
                  <a:spLocks noChangeAspect="1" noChangeArrowheads="1"/>
                </p:cNvSpPr>
                <p:nvPr/>
              </p:nvSpPr>
              <p:spPr bwMode="auto">
                <a:xfrm>
                  <a:off x="5973" y="120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41" name="Rectangle 1371"/>
                <p:cNvSpPr>
                  <a:spLocks noChangeAspect="1" noChangeArrowheads="1"/>
                </p:cNvSpPr>
                <p:nvPr/>
              </p:nvSpPr>
              <p:spPr bwMode="auto">
                <a:xfrm>
                  <a:off x="5493" y="117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42" name="Rectangle 1372"/>
                <p:cNvSpPr>
                  <a:spLocks noChangeAspect="1" noChangeArrowheads="1"/>
                </p:cNvSpPr>
                <p:nvPr/>
              </p:nvSpPr>
              <p:spPr bwMode="auto">
                <a:xfrm>
                  <a:off x="5133" y="55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43" name="Rectangle 1373"/>
                <p:cNvSpPr>
                  <a:spLocks noChangeAspect="1" noChangeArrowheads="1"/>
                </p:cNvSpPr>
                <p:nvPr/>
              </p:nvSpPr>
              <p:spPr bwMode="auto">
                <a:xfrm>
                  <a:off x="6753" y="39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44" name="Rectangle 1374"/>
                <p:cNvSpPr>
                  <a:spLocks noChangeAspect="1" noChangeArrowheads="1"/>
                </p:cNvSpPr>
                <p:nvPr/>
              </p:nvSpPr>
              <p:spPr bwMode="auto">
                <a:xfrm>
                  <a:off x="5313" y="52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45" name="Rectangle 1375"/>
                <p:cNvSpPr>
                  <a:spLocks noChangeAspect="1" noChangeArrowheads="1"/>
                </p:cNvSpPr>
                <p:nvPr/>
              </p:nvSpPr>
              <p:spPr bwMode="auto">
                <a:xfrm>
                  <a:off x="5493" y="57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46" name="Rectangle 1376"/>
                <p:cNvSpPr>
                  <a:spLocks noChangeAspect="1" noChangeArrowheads="1"/>
                </p:cNvSpPr>
                <p:nvPr/>
              </p:nvSpPr>
              <p:spPr bwMode="auto">
                <a:xfrm>
                  <a:off x="5493" y="55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47" name="Rectangle 1377"/>
                <p:cNvSpPr>
                  <a:spLocks noChangeAspect="1" noChangeArrowheads="1"/>
                </p:cNvSpPr>
                <p:nvPr/>
              </p:nvSpPr>
              <p:spPr bwMode="auto">
                <a:xfrm>
                  <a:off x="8193" y="64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48" name="Rectangle 1378"/>
                <p:cNvSpPr>
                  <a:spLocks noChangeAspect="1" noChangeArrowheads="1"/>
                </p:cNvSpPr>
                <p:nvPr/>
              </p:nvSpPr>
              <p:spPr bwMode="auto">
                <a:xfrm>
                  <a:off x="5853" y="57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49" name="Rectangle 1379"/>
                <p:cNvSpPr>
                  <a:spLocks noChangeAspect="1" noChangeArrowheads="1"/>
                </p:cNvSpPr>
                <p:nvPr/>
              </p:nvSpPr>
              <p:spPr bwMode="auto">
                <a:xfrm>
                  <a:off x="6753" y="34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50" name="Rectangle 1380"/>
                <p:cNvSpPr>
                  <a:spLocks noChangeAspect="1" noChangeArrowheads="1"/>
                </p:cNvSpPr>
                <p:nvPr/>
              </p:nvSpPr>
              <p:spPr bwMode="auto">
                <a:xfrm>
                  <a:off x="8013" y="75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51" name="Rectangle 1381"/>
                <p:cNvSpPr>
                  <a:spLocks noChangeAspect="1" noChangeArrowheads="1"/>
                </p:cNvSpPr>
                <p:nvPr/>
              </p:nvSpPr>
              <p:spPr bwMode="auto">
                <a:xfrm>
                  <a:off x="8193" y="66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52" name="Rectangle 1382"/>
                <p:cNvSpPr>
                  <a:spLocks noChangeAspect="1" noChangeArrowheads="1"/>
                </p:cNvSpPr>
                <p:nvPr/>
              </p:nvSpPr>
              <p:spPr bwMode="auto">
                <a:xfrm>
                  <a:off x="8193" y="70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53" name="Rectangle 1383"/>
                <p:cNvSpPr>
                  <a:spLocks noChangeAspect="1" noChangeArrowheads="1"/>
                </p:cNvSpPr>
                <p:nvPr/>
              </p:nvSpPr>
              <p:spPr bwMode="auto">
                <a:xfrm>
                  <a:off x="8553" y="63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54" name="Rectangle 1384"/>
                <p:cNvSpPr>
                  <a:spLocks noChangeAspect="1" noChangeArrowheads="1"/>
                </p:cNvSpPr>
                <p:nvPr/>
              </p:nvSpPr>
              <p:spPr bwMode="auto">
                <a:xfrm>
                  <a:off x="8193" y="63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55" name="Rectangle 1385"/>
                <p:cNvSpPr>
                  <a:spLocks noChangeAspect="1" noChangeArrowheads="1"/>
                </p:cNvSpPr>
                <p:nvPr/>
              </p:nvSpPr>
              <p:spPr bwMode="auto">
                <a:xfrm>
                  <a:off x="5313" y="55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56" name="Rectangle 1386"/>
                <p:cNvSpPr>
                  <a:spLocks noChangeAspect="1" noChangeArrowheads="1"/>
                </p:cNvSpPr>
                <p:nvPr/>
              </p:nvSpPr>
              <p:spPr bwMode="auto">
                <a:xfrm>
                  <a:off x="4593" y="64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57" name="Rectangle 1387"/>
                <p:cNvSpPr>
                  <a:spLocks noChangeAspect="1" noChangeArrowheads="1"/>
                </p:cNvSpPr>
                <p:nvPr/>
              </p:nvSpPr>
              <p:spPr bwMode="auto">
                <a:xfrm>
                  <a:off x="8193" y="32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58" name="Rectangle 1388"/>
                <p:cNvSpPr>
                  <a:spLocks noChangeAspect="1" noChangeArrowheads="1"/>
                </p:cNvSpPr>
                <p:nvPr/>
              </p:nvSpPr>
              <p:spPr bwMode="auto">
                <a:xfrm>
                  <a:off x="5853" y="66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59" name="Rectangle 1389"/>
                <p:cNvSpPr>
                  <a:spLocks noChangeAspect="1" noChangeArrowheads="1"/>
                </p:cNvSpPr>
                <p:nvPr/>
              </p:nvSpPr>
              <p:spPr bwMode="auto">
                <a:xfrm>
                  <a:off x="5853" y="72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60" name="Rectangle 1390"/>
                <p:cNvSpPr>
                  <a:spLocks noChangeAspect="1" noChangeArrowheads="1"/>
                </p:cNvSpPr>
                <p:nvPr/>
              </p:nvSpPr>
              <p:spPr bwMode="auto">
                <a:xfrm>
                  <a:off x="6093" y="66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61" name="Rectangle 1391"/>
                <p:cNvSpPr>
                  <a:spLocks noChangeAspect="1" noChangeArrowheads="1"/>
                </p:cNvSpPr>
                <p:nvPr/>
              </p:nvSpPr>
              <p:spPr bwMode="auto">
                <a:xfrm>
                  <a:off x="5853" y="68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62" name="Rectangle 1392"/>
                <p:cNvSpPr>
                  <a:spLocks noChangeAspect="1" noChangeArrowheads="1"/>
                </p:cNvSpPr>
                <p:nvPr/>
              </p:nvSpPr>
              <p:spPr bwMode="auto">
                <a:xfrm>
                  <a:off x="6213" y="72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63" name="Rectangle 1393"/>
                <p:cNvSpPr>
                  <a:spLocks noChangeAspect="1" noChangeArrowheads="1"/>
                </p:cNvSpPr>
                <p:nvPr/>
              </p:nvSpPr>
              <p:spPr bwMode="auto">
                <a:xfrm>
                  <a:off x="3873" y="75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64" name="Rectangle 1394"/>
                <p:cNvSpPr>
                  <a:spLocks noChangeAspect="1" noChangeArrowheads="1"/>
                </p:cNvSpPr>
                <p:nvPr/>
              </p:nvSpPr>
              <p:spPr bwMode="auto">
                <a:xfrm>
                  <a:off x="6213" y="70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65" name="Rectangle 1395"/>
                <p:cNvSpPr>
                  <a:spLocks noChangeAspect="1" noChangeArrowheads="1"/>
                </p:cNvSpPr>
                <p:nvPr/>
              </p:nvSpPr>
              <p:spPr bwMode="auto">
                <a:xfrm>
                  <a:off x="6393" y="66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66" name="Rectangle 1396"/>
                <p:cNvSpPr>
                  <a:spLocks noChangeAspect="1" noChangeArrowheads="1"/>
                </p:cNvSpPr>
                <p:nvPr/>
              </p:nvSpPr>
              <p:spPr bwMode="auto">
                <a:xfrm>
                  <a:off x="4053" y="77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67" name="Rectangle 1397"/>
                <p:cNvSpPr>
                  <a:spLocks noChangeAspect="1" noChangeArrowheads="1"/>
                </p:cNvSpPr>
                <p:nvPr/>
              </p:nvSpPr>
              <p:spPr bwMode="auto">
                <a:xfrm>
                  <a:off x="6033" y="46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68" name="Rectangle 1398"/>
                <p:cNvSpPr>
                  <a:spLocks noChangeAspect="1" noChangeArrowheads="1"/>
                </p:cNvSpPr>
                <p:nvPr/>
              </p:nvSpPr>
              <p:spPr bwMode="auto">
                <a:xfrm>
                  <a:off x="4593" y="75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69" name="Rectangle 1399"/>
                <p:cNvSpPr>
                  <a:spLocks noChangeAspect="1" noChangeArrowheads="1"/>
                </p:cNvSpPr>
                <p:nvPr/>
              </p:nvSpPr>
              <p:spPr bwMode="auto">
                <a:xfrm>
                  <a:off x="6393" y="43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70" name="Rectangle 1400"/>
                <p:cNvSpPr>
                  <a:spLocks noChangeAspect="1" noChangeArrowheads="1"/>
                </p:cNvSpPr>
                <p:nvPr/>
              </p:nvSpPr>
              <p:spPr bwMode="auto">
                <a:xfrm>
                  <a:off x="4953" y="66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71" name="Rectangle 1401"/>
                <p:cNvSpPr>
                  <a:spLocks noChangeAspect="1" noChangeArrowheads="1"/>
                </p:cNvSpPr>
                <p:nvPr/>
              </p:nvSpPr>
              <p:spPr bwMode="auto">
                <a:xfrm>
                  <a:off x="4773" y="63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72" name="Rectangle 1402"/>
                <p:cNvSpPr>
                  <a:spLocks noChangeAspect="1" noChangeArrowheads="1"/>
                </p:cNvSpPr>
                <p:nvPr/>
              </p:nvSpPr>
              <p:spPr bwMode="auto">
                <a:xfrm>
                  <a:off x="4233" y="73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73" name="Rectangle 1403"/>
                <p:cNvSpPr>
                  <a:spLocks noChangeAspect="1" noChangeArrowheads="1"/>
                </p:cNvSpPr>
                <p:nvPr/>
              </p:nvSpPr>
              <p:spPr bwMode="auto">
                <a:xfrm>
                  <a:off x="4233" y="81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74" name="Rectangle 1404"/>
                <p:cNvSpPr>
                  <a:spLocks noChangeAspect="1" noChangeArrowheads="1"/>
                </p:cNvSpPr>
                <p:nvPr/>
              </p:nvSpPr>
              <p:spPr bwMode="auto">
                <a:xfrm>
                  <a:off x="7833" y="30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75" name="Rectangle 1405"/>
                <p:cNvSpPr>
                  <a:spLocks noChangeAspect="1" noChangeArrowheads="1"/>
                </p:cNvSpPr>
                <p:nvPr/>
              </p:nvSpPr>
              <p:spPr bwMode="auto">
                <a:xfrm>
                  <a:off x="8373" y="27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76" name="Rectangle 1406"/>
                <p:cNvSpPr>
                  <a:spLocks noChangeAspect="1" noChangeArrowheads="1"/>
                </p:cNvSpPr>
                <p:nvPr/>
              </p:nvSpPr>
              <p:spPr bwMode="auto">
                <a:xfrm>
                  <a:off x="8373" y="25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77" name="Rectangle 1407"/>
                <p:cNvSpPr>
                  <a:spLocks noChangeAspect="1" noChangeArrowheads="1"/>
                </p:cNvSpPr>
                <p:nvPr/>
              </p:nvSpPr>
              <p:spPr bwMode="auto">
                <a:xfrm>
                  <a:off x="8913" y="34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78" name="Rectangle 1408"/>
                <p:cNvSpPr>
                  <a:spLocks noChangeAspect="1" noChangeArrowheads="1"/>
                </p:cNvSpPr>
                <p:nvPr/>
              </p:nvSpPr>
              <p:spPr bwMode="auto">
                <a:xfrm>
                  <a:off x="8553" y="41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79" name="Rectangle 1409"/>
                <p:cNvSpPr>
                  <a:spLocks noChangeAspect="1" noChangeArrowheads="1"/>
                </p:cNvSpPr>
                <p:nvPr/>
              </p:nvSpPr>
              <p:spPr bwMode="auto">
                <a:xfrm>
                  <a:off x="8913" y="45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80" name="Rectangle 1410"/>
                <p:cNvSpPr>
                  <a:spLocks noChangeAspect="1" noChangeArrowheads="1"/>
                </p:cNvSpPr>
                <p:nvPr/>
              </p:nvSpPr>
              <p:spPr bwMode="auto">
                <a:xfrm>
                  <a:off x="9093" y="432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81" name="Rectangle 1411"/>
                <p:cNvSpPr>
                  <a:spLocks noChangeAspect="1" noChangeArrowheads="1"/>
                </p:cNvSpPr>
                <p:nvPr/>
              </p:nvSpPr>
              <p:spPr bwMode="auto">
                <a:xfrm>
                  <a:off x="8733" y="36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82" name="Rectangle 1412"/>
                <p:cNvSpPr>
                  <a:spLocks noChangeAspect="1" noChangeArrowheads="1"/>
                </p:cNvSpPr>
                <p:nvPr/>
              </p:nvSpPr>
              <p:spPr bwMode="auto">
                <a:xfrm>
                  <a:off x="7293" y="95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83" name="Rectangle 1413"/>
                <p:cNvSpPr>
                  <a:spLocks noChangeAspect="1" noChangeArrowheads="1"/>
                </p:cNvSpPr>
                <p:nvPr/>
              </p:nvSpPr>
              <p:spPr bwMode="auto">
                <a:xfrm>
                  <a:off x="8913" y="486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84" name="Rectangle 1414"/>
                <p:cNvSpPr>
                  <a:spLocks noChangeAspect="1" noChangeArrowheads="1"/>
                </p:cNvSpPr>
                <p:nvPr/>
              </p:nvSpPr>
              <p:spPr bwMode="auto">
                <a:xfrm>
                  <a:off x="6573" y="104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85" name="Rectangle 1415"/>
                <p:cNvSpPr>
                  <a:spLocks noChangeAspect="1" noChangeArrowheads="1"/>
                </p:cNvSpPr>
                <p:nvPr/>
              </p:nvSpPr>
              <p:spPr bwMode="auto">
                <a:xfrm>
                  <a:off x="7473" y="90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86" name="Rectangle 1416"/>
                <p:cNvSpPr>
                  <a:spLocks noChangeAspect="1" noChangeArrowheads="1"/>
                </p:cNvSpPr>
                <p:nvPr/>
              </p:nvSpPr>
              <p:spPr bwMode="auto">
                <a:xfrm>
                  <a:off x="7293" y="99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87" name="Rectangle 1417"/>
                <p:cNvSpPr>
                  <a:spLocks noChangeAspect="1" noChangeArrowheads="1"/>
                </p:cNvSpPr>
                <p:nvPr/>
              </p:nvSpPr>
              <p:spPr bwMode="auto">
                <a:xfrm>
                  <a:off x="6393" y="1080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88" name="Rectangle 1418"/>
                <p:cNvSpPr>
                  <a:spLocks noChangeAspect="1" noChangeArrowheads="1"/>
                </p:cNvSpPr>
                <p:nvPr/>
              </p:nvSpPr>
              <p:spPr bwMode="auto">
                <a:xfrm>
                  <a:off x="6933" y="1008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9489" name="Rectangle 1419"/>
                <p:cNvSpPr>
                  <a:spLocks noChangeAspect="1" noChangeArrowheads="1"/>
                </p:cNvSpPr>
                <p:nvPr/>
              </p:nvSpPr>
              <p:spPr bwMode="auto">
                <a:xfrm>
                  <a:off x="8373" y="6840"/>
                  <a:ext cx="62" cy="92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</p:grpSp>
      <p:sp>
        <p:nvSpPr>
          <p:cNvPr id="9219" name="矩形 3"/>
          <p:cNvSpPr>
            <a:spLocks noChangeArrowheads="1"/>
          </p:cNvSpPr>
          <p:nvPr/>
        </p:nvSpPr>
        <p:spPr bwMode="auto">
          <a:xfrm>
            <a:off x="696058" y="285750"/>
            <a:ext cx="403828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3200">
                <a:latin typeface="Times New Roman" pitchFamily="18" charset="0"/>
                <a:ea typeface="標楷體" pitchFamily="65" charset="-120"/>
              </a:rPr>
              <a:t>2.</a:t>
            </a:r>
            <a:r>
              <a:rPr kumimoji="0" lang="zh-TW" altLang="en-US" sz="3200">
                <a:latin typeface="Times New Roman" pitchFamily="18" charset="0"/>
                <a:ea typeface="標楷體" pitchFamily="65" charset="-120"/>
              </a:rPr>
              <a:t> </a:t>
            </a:r>
            <a:r>
              <a:rPr kumimoji="0" lang="en-US" altLang="zh-TW" sz="3200">
                <a:latin typeface="Times New Roman" pitchFamily="18" charset="0"/>
                <a:ea typeface="標楷體" pitchFamily="65" charset="-120"/>
              </a:rPr>
              <a:t>Solar</a:t>
            </a:r>
            <a:r>
              <a:rPr kumimoji="0" lang="zh-TW" altLang="en-US" sz="3200">
                <a:latin typeface="Times New Roman" pitchFamily="18" charset="0"/>
                <a:ea typeface="標楷體" pitchFamily="65" charset="-120"/>
              </a:rPr>
              <a:t> </a:t>
            </a:r>
            <a:r>
              <a:rPr kumimoji="0" lang="en-US" altLang="zh-TW" sz="3200">
                <a:latin typeface="Times New Roman" pitchFamily="18" charset="0"/>
                <a:ea typeface="標楷體" pitchFamily="65" charset="-120"/>
              </a:rPr>
              <a:t>Power</a:t>
            </a:r>
            <a:r>
              <a:rPr kumimoji="0" lang="zh-TW" altLang="en-US" sz="3200">
                <a:latin typeface="Times New Roman" pitchFamily="18" charset="0"/>
                <a:ea typeface="標楷體" pitchFamily="65" charset="-120"/>
              </a:rPr>
              <a:t> </a:t>
            </a:r>
            <a:r>
              <a:rPr kumimoji="0" lang="en-US" altLang="zh-TW" sz="3200">
                <a:latin typeface="Times New Roman" pitchFamily="18" charset="0"/>
                <a:ea typeface="標楷體" pitchFamily="65" charset="-120"/>
              </a:rPr>
              <a:t>Reserve</a:t>
            </a:r>
          </a:p>
        </p:txBody>
      </p:sp>
      <p:sp>
        <p:nvSpPr>
          <p:cNvPr id="9220" name="Rectangle 2288"/>
          <p:cNvSpPr>
            <a:spLocks noChangeArrowheads="1"/>
          </p:cNvSpPr>
          <p:nvPr/>
        </p:nvSpPr>
        <p:spPr bwMode="auto">
          <a:xfrm>
            <a:off x="0" y="919441"/>
            <a:ext cx="184731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21" name="Rectangle 2293"/>
          <p:cNvSpPr>
            <a:spLocks noChangeArrowheads="1"/>
          </p:cNvSpPr>
          <p:nvPr/>
        </p:nvSpPr>
        <p:spPr bwMode="auto">
          <a:xfrm>
            <a:off x="0" y="919164"/>
            <a:ext cx="184731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9222" name="Rectangle 2297"/>
          <p:cNvSpPr>
            <a:spLocks noChangeArrowheads="1"/>
          </p:cNvSpPr>
          <p:nvPr/>
        </p:nvSpPr>
        <p:spPr bwMode="auto">
          <a:xfrm>
            <a:off x="0" y="919164"/>
            <a:ext cx="184731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9223" name="Rectangle 2299"/>
          <p:cNvSpPr>
            <a:spLocks noChangeArrowheads="1"/>
          </p:cNvSpPr>
          <p:nvPr/>
        </p:nvSpPr>
        <p:spPr bwMode="auto">
          <a:xfrm>
            <a:off x="0" y="919164"/>
            <a:ext cx="184731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9224" name="Rectangle 2301"/>
          <p:cNvSpPr>
            <a:spLocks noChangeArrowheads="1"/>
          </p:cNvSpPr>
          <p:nvPr/>
        </p:nvSpPr>
        <p:spPr bwMode="auto">
          <a:xfrm>
            <a:off x="0" y="919164"/>
            <a:ext cx="184731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9225" name="Rectangle 2304"/>
          <p:cNvSpPr>
            <a:spLocks noChangeArrowheads="1"/>
          </p:cNvSpPr>
          <p:nvPr/>
        </p:nvSpPr>
        <p:spPr bwMode="auto">
          <a:xfrm>
            <a:off x="0" y="919164"/>
            <a:ext cx="184731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9226" name="Rectangle 2308"/>
          <p:cNvSpPr>
            <a:spLocks noChangeArrowheads="1"/>
          </p:cNvSpPr>
          <p:nvPr/>
        </p:nvSpPr>
        <p:spPr bwMode="auto">
          <a:xfrm>
            <a:off x="0" y="919164"/>
            <a:ext cx="184731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9227" name="Rectangle 2312"/>
          <p:cNvSpPr>
            <a:spLocks noChangeArrowheads="1"/>
          </p:cNvSpPr>
          <p:nvPr/>
        </p:nvSpPr>
        <p:spPr bwMode="auto">
          <a:xfrm>
            <a:off x="0" y="919164"/>
            <a:ext cx="184731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9228" name="Rectangle 2316"/>
          <p:cNvSpPr>
            <a:spLocks noChangeArrowheads="1"/>
          </p:cNvSpPr>
          <p:nvPr/>
        </p:nvSpPr>
        <p:spPr bwMode="auto">
          <a:xfrm>
            <a:off x="0" y="919164"/>
            <a:ext cx="184731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TW" altLang="en-US"/>
          </a:p>
        </p:txBody>
      </p:sp>
      <p:sp>
        <p:nvSpPr>
          <p:cNvPr id="9229" name="Rectangle 2320"/>
          <p:cNvSpPr>
            <a:spLocks noChangeArrowheads="1"/>
          </p:cNvSpPr>
          <p:nvPr/>
        </p:nvSpPr>
        <p:spPr bwMode="auto">
          <a:xfrm>
            <a:off x="0" y="919164"/>
            <a:ext cx="184731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TW" altLang="en-US"/>
          </a:p>
        </p:txBody>
      </p:sp>
      <p:graphicFrame>
        <p:nvGraphicFramePr>
          <p:cNvPr id="55919" name="Group 2671"/>
          <p:cNvGraphicFramePr>
            <a:graphicFrameLocks noGrp="1"/>
          </p:cNvGraphicFramePr>
          <p:nvPr/>
        </p:nvGraphicFramePr>
        <p:xfrm>
          <a:off x="4426928" y="1700214"/>
          <a:ext cx="4608512" cy="4665666"/>
        </p:xfrm>
        <a:graphic>
          <a:graphicData uri="http://schemas.openxmlformats.org/drawingml/2006/table">
            <a:tbl>
              <a:tblPr/>
              <a:tblGrid>
                <a:gridCol w="649287"/>
                <a:gridCol w="2232025"/>
                <a:gridCol w="719138"/>
                <a:gridCol w="1008062"/>
              </a:tblGrid>
              <a:tr h="52863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PV Farm Installed Site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Area (km</a:t>
                      </a:r>
                      <a:r>
                        <a:rPr kumimoji="1" lang="en-US" altLang="zh-TW" sz="12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)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Solar Energy Reserves</a:t>
                      </a:r>
                      <a:endParaRPr kumimoji="1" lang="en-US" altLang="zh-TW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(kWh/p/d)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98438">
                <a:tc rowSpan="6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新細明體" pitchFamily="18" charset="-120"/>
                        </a:rPr>
                        <a:t>Public Land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 1%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  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Highway # 1 (5 m two sides)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6.3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4.85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46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  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Highway # 3 (5 m two sides)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9687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  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High speed roads (5 m two sides)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6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  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Taiwan High Speed Rail (3 m two sides)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6.09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6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  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Taiwan Rail Road (3 m two sides)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6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Other Public Lands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347.61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74638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   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Industrial Zone ( 75% is old)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280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3.76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4638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   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Rooftop and Farm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500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6.73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4638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   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Land reclamation (20 m depth, 50% area)</a:t>
                      </a:r>
                      <a:endParaRPr kumimoji="1" lang="en-US" altLang="zh-TW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582.2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7.74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4638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   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Solar thermal energy on rooftop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17.8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1.19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463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Total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  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1740.0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24.27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7463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Solar Energy Density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117.13 GWh/km</a:t>
                      </a:r>
                      <a:r>
                        <a:rPr kumimoji="1" lang="en-US" altLang="zh-TW" sz="12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</a:t>
                      </a:r>
                      <a:r>
                        <a:rPr kumimoji="1" lang="en-US" altLang="zh-TW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/y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281" name="Rectangle 2279"/>
          <p:cNvSpPr>
            <a:spLocks noChangeArrowheads="1"/>
          </p:cNvSpPr>
          <p:nvPr/>
        </p:nvSpPr>
        <p:spPr bwMode="auto">
          <a:xfrm>
            <a:off x="4500197" y="5445125"/>
            <a:ext cx="76200" cy="114300"/>
          </a:xfrm>
          <a:prstGeom prst="rect">
            <a:avLst/>
          </a:prstGeom>
          <a:solidFill>
            <a:srgbClr val="FF0000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82" name="Rectangle 2280"/>
          <p:cNvSpPr>
            <a:spLocks noChangeArrowheads="1"/>
          </p:cNvSpPr>
          <p:nvPr/>
        </p:nvSpPr>
        <p:spPr bwMode="auto">
          <a:xfrm>
            <a:off x="4500197" y="5157788"/>
            <a:ext cx="76200" cy="114300"/>
          </a:xfrm>
          <a:prstGeom prst="rect">
            <a:avLst/>
          </a:prstGeom>
          <a:solidFill>
            <a:srgbClr val="FFFF66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83" name="Line 2281"/>
          <p:cNvSpPr>
            <a:spLocks noChangeShapeType="1"/>
          </p:cNvSpPr>
          <p:nvPr/>
        </p:nvSpPr>
        <p:spPr bwMode="auto">
          <a:xfrm>
            <a:off x="4485543" y="5000625"/>
            <a:ext cx="152400" cy="0"/>
          </a:xfrm>
          <a:prstGeom prst="line">
            <a:avLst/>
          </a:prstGeom>
          <a:noFill/>
          <a:ln w="127000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84" name="Oval 2282"/>
          <p:cNvSpPr>
            <a:spLocks noChangeAspect="1" noChangeArrowheads="1"/>
          </p:cNvSpPr>
          <p:nvPr/>
        </p:nvSpPr>
        <p:spPr bwMode="auto">
          <a:xfrm rot="240000">
            <a:off x="4500197" y="4652964"/>
            <a:ext cx="71803" cy="60325"/>
          </a:xfrm>
          <a:prstGeom prst="ellipse">
            <a:avLst/>
          </a:prstGeom>
          <a:solidFill>
            <a:srgbClr val="62242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85" name="Line 2287"/>
          <p:cNvSpPr>
            <a:spLocks noChangeShapeType="1"/>
          </p:cNvSpPr>
          <p:nvPr/>
        </p:nvSpPr>
        <p:spPr bwMode="auto">
          <a:xfrm>
            <a:off x="5077558" y="2492375"/>
            <a:ext cx="1524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86" name="Line 2286"/>
          <p:cNvSpPr>
            <a:spLocks noChangeShapeType="1"/>
          </p:cNvSpPr>
          <p:nvPr/>
        </p:nvSpPr>
        <p:spPr bwMode="auto">
          <a:xfrm>
            <a:off x="5077558" y="2781300"/>
            <a:ext cx="152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87" name="Line 2285"/>
          <p:cNvSpPr>
            <a:spLocks noChangeShapeType="1"/>
          </p:cNvSpPr>
          <p:nvPr/>
        </p:nvSpPr>
        <p:spPr bwMode="auto">
          <a:xfrm>
            <a:off x="5077558" y="2997200"/>
            <a:ext cx="1524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88" name="Line 2284"/>
          <p:cNvSpPr>
            <a:spLocks noChangeShapeType="1"/>
          </p:cNvSpPr>
          <p:nvPr/>
        </p:nvSpPr>
        <p:spPr bwMode="auto">
          <a:xfrm>
            <a:off x="5077558" y="3429000"/>
            <a:ext cx="152400" cy="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89" name="Line 2283"/>
          <p:cNvSpPr>
            <a:spLocks noChangeShapeType="1"/>
          </p:cNvSpPr>
          <p:nvPr/>
        </p:nvSpPr>
        <p:spPr bwMode="auto">
          <a:xfrm>
            <a:off x="5077559" y="3933825"/>
            <a:ext cx="159726" cy="6350"/>
          </a:xfrm>
          <a:prstGeom prst="line">
            <a:avLst/>
          </a:prstGeom>
          <a:noFill/>
          <a:ln w="38100">
            <a:solidFill>
              <a:srgbClr val="990099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290" name="頁尾版面配置區 3"/>
          <p:cNvSpPr>
            <a:spLocks noGrp="1"/>
          </p:cNvSpPr>
          <p:nvPr>
            <p:ph type="ftr" sz="quarter" idx="11"/>
          </p:nvPr>
        </p:nvSpPr>
        <p:spPr bwMode="auto">
          <a:xfrm>
            <a:off x="8767397" y="6492876"/>
            <a:ext cx="376603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/>
              <a:t>5</a:t>
            </a:r>
            <a:endParaRPr lang="zh-TW" altLang="en-US" smtClean="0"/>
          </a:p>
        </p:txBody>
      </p:sp>
      <p:pic>
        <p:nvPicPr>
          <p:cNvPr id="9291" name="Picture 790" descr="http://www.indianacleanpower.org/solarpanelnr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7582" y="0"/>
            <a:ext cx="2416419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3"/>
          <p:cNvSpPr>
            <a:spLocks noChangeArrowheads="1"/>
          </p:cNvSpPr>
          <p:nvPr/>
        </p:nvSpPr>
        <p:spPr bwMode="auto">
          <a:xfrm>
            <a:off x="2659674" y="115888"/>
            <a:ext cx="42210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32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kumimoji="0" lang="zh-TW" altLang="en-US" sz="32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kumimoji="0" lang="en-US" altLang="zh-TW" sz="32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Hydro Power Reserve</a:t>
            </a:r>
          </a:p>
        </p:txBody>
      </p:sp>
      <p:sp>
        <p:nvSpPr>
          <p:cNvPr id="10243" name="Rectangle 42"/>
          <p:cNvSpPr>
            <a:spLocks noChangeArrowheads="1"/>
          </p:cNvSpPr>
          <p:nvPr/>
        </p:nvSpPr>
        <p:spPr bwMode="auto">
          <a:xfrm>
            <a:off x="0" y="27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0244" name="Rectangle 44"/>
          <p:cNvSpPr>
            <a:spLocks noChangeArrowheads="1"/>
          </p:cNvSpPr>
          <p:nvPr/>
        </p:nvSpPr>
        <p:spPr bwMode="auto">
          <a:xfrm>
            <a:off x="0" y="27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10245" name="Rectangle 85"/>
          <p:cNvSpPr>
            <a:spLocks noChangeArrowheads="1"/>
          </p:cNvSpPr>
          <p:nvPr/>
        </p:nvSpPr>
        <p:spPr bwMode="auto">
          <a:xfrm>
            <a:off x="0" y="27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10246" name="Picture 15" descr="http://www.greennews.com/images/hydro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277" y="1916113"/>
            <a:ext cx="1941635" cy="182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矩形 14"/>
          <p:cNvSpPr>
            <a:spLocks noChangeArrowheads="1"/>
          </p:cNvSpPr>
          <p:nvPr/>
        </p:nvSpPr>
        <p:spPr bwMode="auto">
          <a:xfrm>
            <a:off x="5725258" y="4365625"/>
            <a:ext cx="2785696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900"/>
              <a:t>(http://www.greennews.com/images/hydro2.gif)</a:t>
            </a:r>
            <a:endParaRPr lang="zh-TW" altLang="en-US" sz="900"/>
          </a:p>
        </p:txBody>
      </p:sp>
      <p:sp>
        <p:nvSpPr>
          <p:cNvPr id="10248" name="頁尾版面配置區 3"/>
          <p:cNvSpPr>
            <a:spLocks noGrp="1"/>
          </p:cNvSpPr>
          <p:nvPr>
            <p:ph type="ftr" sz="quarter" idx="11"/>
          </p:nvPr>
        </p:nvSpPr>
        <p:spPr bwMode="auto">
          <a:xfrm>
            <a:off x="8606204" y="6207126"/>
            <a:ext cx="537796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mtClean="0"/>
              <a:t>11</a:t>
            </a:r>
            <a:endParaRPr lang="zh-TW" altLang="en-US" smtClean="0"/>
          </a:p>
        </p:txBody>
      </p:sp>
      <p:sp>
        <p:nvSpPr>
          <p:cNvPr id="10249" name="文字方塊 19"/>
          <p:cNvSpPr txBox="1">
            <a:spLocks noChangeArrowheads="1"/>
          </p:cNvSpPr>
          <p:nvPr/>
        </p:nvSpPr>
        <p:spPr bwMode="auto">
          <a:xfrm>
            <a:off x="5364773" y="3933825"/>
            <a:ext cx="3634154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>
                <a:latin typeface="Times New Roman" pitchFamily="18" charset="0"/>
                <a:cs typeface="Times New Roman" pitchFamily="18" charset="0"/>
              </a:rPr>
              <a:t>Schematic diagram of hydraulic energy use</a:t>
            </a:r>
            <a:endParaRPr lang="zh-TW" altLang="en-US" sz="1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50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446" y="981075"/>
            <a:ext cx="4561743" cy="566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1" name="文字方塊 21"/>
          <p:cNvSpPr txBox="1">
            <a:spLocks noChangeArrowheads="1"/>
          </p:cNvSpPr>
          <p:nvPr/>
        </p:nvSpPr>
        <p:spPr bwMode="auto">
          <a:xfrm>
            <a:off x="3708890" y="6165851"/>
            <a:ext cx="2664069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000">
                <a:latin typeface="Times New Roman" pitchFamily="18" charset="0"/>
                <a:cs typeface="Times New Roman" pitchFamily="18" charset="0"/>
              </a:rPr>
              <a:t>References : [14] [16] [17] [18] [19] [20]</a:t>
            </a:r>
            <a:endParaRPr lang="zh-TW" altLang="en-US" sz="10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95654" y="981075"/>
          <a:ext cx="2592290" cy="1596506"/>
        </p:xfrm>
        <a:graphic>
          <a:graphicData uri="http://schemas.openxmlformats.org/drawingml/2006/table">
            <a:tbl>
              <a:tblPr/>
              <a:tblGrid>
                <a:gridCol w="1728192"/>
                <a:gridCol w="864098"/>
              </a:tblGrid>
              <a:tr h="224410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  <a:spcBef>
                          <a:spcPts val="600"/>
                        </a:spcBef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Large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hydropower plant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1,937 MW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1264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Hydropower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plant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under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altLang="zh-TW" sz="1000" b="0" i="0" u="none" strike="noStrike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en-US" altLang="zh-TW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5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 MW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54496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Pumped storage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power plant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2,602 MW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9736"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Total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estimated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hydro-</a:t>
                      </a:r>
                    </a:p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zh-TW" alt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electric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potential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141 TWh/y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</a:t>
                      </a:r>
                      <a:r>
                        <a:rPr lang="en-US" sz="1000" b="0" i="0" u="none" strike="noStrike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Available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hydro </a:t>
                      </a:r>
                      <a:r>
                        <a:rPr lang="en-US" sz="1000" b="0" i="0" u="none" strike="noStrike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energy</a:t>
                      </a:r>
                    </a:p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zh-TW" altLang="en-US" sz="1000" b="0" i="0" u="none" strike="noStrike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000" b="0" i="0" u="none" strike="noStrike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zh-TW" altLang="en-US" sz="1000" b="0" i="0" u="none" strike="noStrike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</a:t>
                      </a:r>
                      <a:r>
                        <a:rPr lang="en-US" sz="1000" b="0" i="0" u="none" strike="noStrike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density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3.9 GWh/km</a:t>
                      </a:r>
                      <a:r>
                        <a:rPr lang="en-US" sz="1000" b="0" i="0" u="none" strike="noStrike" baseline="30000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/y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271" name="AutoShape 26"/>
          <p:cNvSpPr>
            <a:spLocks noChangeArrowheads="1"/>
          </p:cNvSpPr>
          <p:nvPr/>
        </p:nvSpPr>
        <p:spPr bwMode="auto">
          <a:xfrm>
            <a:off x="468924" y="1052513"/>
            <a:ext cx="84992" cy="1524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272" name="Oval 25"/>
          <p:cNvSpPr>
            <a:spLocks noChangeAspect="1" noChangeArrowheads="1"/>
          </p:cNvSpPr>
          <p:nvPr/>
        </p:nvSpPr>
        <p:spPr bwMode="auto">
          <a:xfrm>
            <a:off x="468923" y="1412876"/>
            <a:ext cx="79131" cy="80963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AutoShape 24"/>
          <p:cNvSpPr>
            <a:spLocks noChangeAspect="1" noChangeArrowheads="1"/>
          </p:cNvSpPr>
          <p:nvPr/>
        </p:nvSpPr>
        <p:spPr bwMode="auto">
          <a:xfrm>
            <a:off x="468923" y="1628775"/>
            <a:ext cx="99646" cy="153988"/>
          </a:xfrm>
          <a:prstGeom prst="star5">
            <a:avLst/>
          </a:prstGeom>
          <a:solidFill>
            <a:srgbClr val="00B0F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TW" altLang="en-US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539262" y="2636838"/>
          <a:ext cx="1892300" cy="1077838"/>
        </p:xfrm>
        <a:graphic>
          <a:graphicData uri="http://schemas.openxmlformats.org/drawingml/2006/table">
            <a:tbl>
              <a:tblPr/>
              <a:tblGrid>
                <a:gridCol w="1892300"/>
              </a:tblGrid>
              <a:tr h="2880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Topography height distribution：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        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&gt;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1,000 m (31.5%)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3742"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         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100 - 1,000 m (31.3%)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        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&lt;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100 m (37.2%)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86" name="Picture 1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066" y="2997200"/>
            <a:ext cx="4000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7" name="Picture 10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066" y="3284538"/>
            <a:ext cx="4000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8" name="Picture 10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066" y="3500439"/>
            <a:ext cx="43815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756139" y="5013325"/>
          <a:ext cx="1608708" cy="1466850"/>
        </p:xfrm>
        <a:graphic>
          <a:graphicData uri="http://schemas.openxmlformats.org/drawingml/2006/table">
            <a:tbl>
              <a:tblPr/>
              <a:tblGrid>
                <a:gridCol w="1608708"/>
              </a:tblGrid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Annual rainfall distribution：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        &gt; 4,000 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          3,000 - 4,000 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          2,000 - 3,000 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          1,500 - 2,000 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               0 - 1,500 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305" name="Picture 2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6477" y="5373689"/>
            <a:ext cx="391258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6" name="Picture 2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6477" y="5661025"/>
            <a:ext cx="429358" cy="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7" name="Picture 2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6477" y="5876926"/>
            <a:ext cx="410308" cy="6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8" name="Picture 2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6477" y="6092826"/>
            <a:ext cx="4191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9" name="Picture 2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6477" y="6308726"/>
            <a:ext cx="419100" cy="10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1489075"/>
            <a:ext cx="7630492" cy="5715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對策</a:t>
            </a:r>
            <a:r>
              <a:rPr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一 </a:t>
            </a: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 </a:t>
            </a:r>
            <a:r>
              <a:rPr 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(A</a:t>
            </a: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方案</a:t>
            </a:r>
            <a:r>
              <a:rPr 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)</a:t>
            </a:r>
            <a:r>
              <a:rPr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71625" y="2349500"/>
            <a:ext cx="5953125" cy="2495550"/>
          </a:xfrm>
        </p:spPr>
        <p:txBody>
          <a:bodyPr/>
          <a:lstStyle/>
          <a:p>
            <a:pPr marL="82550" indent="-82550" algn="just">
              <a:buSzPct val="60000"/>
              <a:buFont typeface="Wingdings" pitchFamily="2" charset="2"/>
              <a:buChar char="u"/>
              <a:defRPr/>
            </a:pPr>
            <a:r>
              <a:rPr lang="zh-TW" altLang="en-US" b="1" dirty="0" smtClean="0">
                <a:ea typeface="新細明體" pitchFamily="18" charset="-120"/>
              </a:rPr>
              <a:t>臺</a:t>
            </a:r>
            <a:r>
              <a:rPr lang="zh-TW" altLang="en-US" b="1" dirty="0" smtClean="0">
                <a:latin typeface="細明體" pitchFamily="49" charset="-120"/>
                <a:ea typeface="細明體" pitchFamily="49" charset="-120"/>
                <a:cs typeface="Times New Roman" pitchFamily="18" charset="0"/>
              </a:rPr>
              <a:t>灣電力結構低碳化</a:t>
            </a:r>
            <a:endParaRPr lang="en-US" altLang="zh-TW" b="1" dirty="0" smtClean="0">
              <a:latin typeface="細明體" pitchFamily="49" charset="-120"/>
              <a:ea typeface="細明體" pitchFamily="49" charset="-120"/>
              <a:cs typeface="Times New Roman" pitchFamily="18" charset="0"/>
            </a:endParaRPr>
          </a:p>
          <a:p>
            <a:pPr marL="82550" indent="-82550" algn="just">
              <a:buSzPct val="60000"/>
              <a:buFont typeface="Wingdings 2" pitchFamily="18" charset="2"/>
              <a:buNone/>
              <a:defRPr/>
            </a:pPr>
            <a:endParaRPr lang="en-US" altLang="zh-TW" sz="1800" b="1" dirty="0" smtClean="0">
              <a:solidFill>
                <a:srgbClr val="0070C0"/>
              </a:solidFill>
              <a:latin typeface="細明體" pitchFamily="49" charset="-120"/>
              <a:ea typeface="細明體" pitchFamily="49" charset="-120"/>
              <a:cs typeface="Times New Roman" pitchFamily="18" charset="0"/>
            </a:endParaRPr>
          </a:p>
          <a:p>
            <a:pPr marL="82550" indent="-82550" algn="ctr">
              <a:buSzPct val="60000"/>
              <a:buFont typeface="Wingdings" pitchFamily="2" charset="2"/>
              <a:buChar char="Ø"/>
              <a:defRPr/>
            </a:pP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2030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年：</a:t>
            </a: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3.09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噸</a:t>
            </a: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/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人年  </a:t>
            </a:r>
            <a:r>
              <a:rPr lang="en-US" altLang="zh-TW" sz="3200" b="1" dirty="0" smtClean="0">
                <a:solidFill>
                  <a:srgbClr val="FF0000"/>
                </a:solidFill>
                <a:ea typeface="新細明體" pitchFamily="18" charset="-120"/>
              </a:rPr>
              <a:t>(IPCC)</a:t>
            </a:r>
          </a:p>
          <a:p>
            <a:pPr marL="82550" indent="-82550" algn="ctr">
              <a:buSzPct val="60000"/>
              <a:buFont typeface="Wingdings" pitchFamily="2" charset="2"/>
              <a:buChar char="Ø"/>
              <a:defRPr/>
            </a:pPr>
            <a:endParaRPr lang="en-US" altLang="zh-TW" sz="2400" b="1" dirty="0" smtClean="0">
              <a:solidFill>
                <a:srgbClr val="0070C0"/>
              </a:solidFill>
              <a:ea typeface="新細明體" pitchFamily="18" charset="-120"/>
            </a:endParaRPr>
          </a:p>
          <a:p>
            <a:pPr marL="82550" indent="-82550" algn="ctr">
              <a:buSzPct val="60000"/>
              <a:buFont typeface="Wingdings 2" pitchFamily="18" charset="2"/>
              <a:buNone/>
              <a:defRPr/>
            </a:pPr>
            <a:r>
              <a:rPr lang="zh-TW" altLang="en-US" sz="1800" b="1" dirty="0" smtClean="0">
                <a:solidFill>
                  <a:srgbClr val="0070C0"/>
                </a:solidFill>
                <a:ea typeface="新細明體" pitchFamily="18" charset="-120"/>
              </a:rPr>
              <a:t>（各部門總和 </a:t>
            </a:r>
            <a:r>
              <a:rPr lang="en-US" altLang="zh-TW" sz="1800" b="1" dirty="0" smtClean="0">
                <a:solidFill>
                  <a:srgbClr val="0070C0"/>
                </a:solidFill>
                <a:ea typeface="新細明體" pitchFamily="18" charset="-120"/>
              </a:rPr>
              <a:t>5</a:t>
            </a:r>
            <a:r>
              <a:rPr lang="zh-TW" altLang="en-US" sz="1800" b="1" dirty="0" smtClean="0">
                <a:solidFill>
                  <a:srgbClr val="0070C0"/>
                </a:solidFill>
                <a:ea typeface="新細明體" pitchFamily="18" charset="-120"/>
              </a:rPr>
              <a:t> 噸</a:t>
            </a:r>
            <a:r>
              <a:rPr lang="en-US" altLang="zh-TW" sz="1800" b="1" dirty="0" smtClean="0">
                <a:solidFill>
                  <a:srgbClr val="0070C0"/>
                </a:solidFill>
                <a:ea typeface="新細明體" pitchFamily="18" charset="-120"/>
              </a:rPr>
              <a:t>/</a:t>
            </a:r>
            <a:r>
              <a:rPr lang="zh-TW" altLang="en-US" sz="1800" b="1" dirty="0" smtClean="0">
                <a:solidFill>
                  <a:srgbClr val="0070C0"/>
                </a:solidFill>
                <a:ea typeface="新細明體" pitchFamily="18" charset="-120"/>
              </a:rPr>
              <a:t>人年 </a:t>
            </a:r>
            <a:r>
              <a:rPr lang="zh-TW" altLang="en-US" sz="1200" b="1" dirty="0" smtClean="0">
                <a:solidFill>
                  <a:srgbClr val="006600"/>
                </a:solidFill>
                <a:ea typeface="新細明體" pitchFamily="18" charset="-120"/>
              </a:rPr>
              <a:t>＠</a:t>
            </a:r>
            <a:r>
              <a:rPr lang="en-US" altLang="zh-TW" sz="1200" b="1" dirty="0" smtClean="0">
                <a:solidFill>
                  <a:srgbClr val="006600"/>
                </a:solidFill>
                <a:ea typeface="新細明體" pitchFamily="18" charset="-120"/>
              </a:rPr>
              <a:t>IPCC</a:t>
            </a:r>
            <a:r>
              <a:rPr lang="zh-TW" altLang="en-US" sz="1200" b="1" dirty="0" smtClean="0">
                <a:solidFill>
                  <a:srgbClr val="006600"/>
                </a:solidFill>
                <a:ea typeface="新細明體" pitchFamily="18" charset="-120"/>
              </a:rPr>
              <a:t> </a:t>
            </a:r>
            <a:r>
              <a:rPr lang="en-US" altLang="zh-TW" sz="1200" b="1" dirty="0" smtClean="0">
                <a:solidFill>
                  <a:srgbClr val="006600"/>
                </a:solidFill>
                <a:ea typeface="新細明體" pitchFamily="18" charset="-120"/>
              </a:rPr>
              <a:t>2009</a:t>
            </a:r>
            <a:r>
              <a:rPr lang="zh-TW" altLang="en-US" sz="1800" b="1" dirty="0" smtClean="0">
                <a:solidFill>
                  <a:srgbClr val="0070C0"/>
                </a:solidFill>
                <a:ea typeface="新細明體" pitchFamily="18" charset="-120"/>
              </a:rPr>
              <a:t>，其中供電佔</a:t>
            </a:r>
            <a:r>
              <a:rPr lang="en-US" altLang="zh-TW" sz="1800" b="1" dirty="0" smtClean="0">
                <a:solidFill>
                  <a:srgbClr val="0070C0"/>
                </a:solidFill>
                <a:ea typeface="新細明體" pitchFamily="18" charset="-120"/>
              </a:rPr>
              <a:t>61.8%</a:t>
            </a:r>
            <a:r>
              <a:rPr lang="zh-TW" altLang="en-US" sz="1800" b="1" dirty="0" smtClean="0">
                <a:solidFill>
                  <a:srgbClr val="0070C0"/>
                </a:solidFill>
                <a:ea typeface="新細明體" pitchFamily="18" charset="-120"/>
              </a:rPr>
              <a:t>）</a:t>
            </a:r>
            <a:endParaRPr lang="en-US" altLang="zh-TW" sz="1800" b="1" dirty="0" smtClean="0">
              <a:solidFill>
                <a:srgbClr val="0070C0"/>
              </a:solidFill>
              <a:latin typeface="細明體" pitchFamily="49" charset="-120"/>
              <a:ea typeface="細明體" pitchFamily="49" charset="-120"/>
              <a:cs typeface="Times New Roman" pitchFamily="18" charset="0"/>
            </a:endParaRPr>
          </a:p>
          <a:p>
            <a:pPr marL="514350" indent="-514350">
              <a:buFont typeface="Wingdings 2" pitchFamily="18" charset="2"/>
              <a:buNone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514350" indent="-514350">
              <a:defRPr/>
            </a:pPr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2A8B70-D9A6-4DF9-9253-5E8180792F1A}" type="slidenum">
              <a:rPr lang="zh-TW" altLang="en-US" smtClean="0"/>
              <a:pPr>
                <a:defRPr/>
              </a:pPr>
              <a:t>2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4E35-D08A-4456-BAA0-719710CAA061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-1" y="-2"/>
          <a:ext cx="9180513" cy="6858000"/>
        </p:xfrm>
        <a:graphic>
          <a:graphicData uri="http://schemas.openxmlformats.org/drawingml/2006/table">
            <a:tbl>
              <a:tblPr/>
              <a:tblGrid>
                <a:gridCol w="1904366"/>
                <a:gridCol w="888167"/>
                <a:gridCol w="888167"/>
                <a:gridCol w="889062"/>
                <a:gridCol w="888167"/>
                <a:gridCol w="888167"/>
                <a:gridCol w="1020675"/>
                <a:gridCol w="888167"/>
                <a:gridCol w="925575"/>
              </a:tblGrid>
              <a:tr h="11308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發電設施裝置</a:t>
                      </a:r>
                      <a:r>
                        <a:rPr lang="zh-TW" sz="1400" kern="100" dirty="0" smtClean="0">
                          <a:latin typeface="Calibri"/>
                          <a:ea typeface="新細明體"/>
                          <a:cs typeface="Calibri"/>
                        </a:rPr>
                        <a:t>容量</a:t>
                      </a:r>
                      <a:endParaRPr lang="en-US" altLang="zh-TW" sz="1400" kern="100" dirty="0" smtClean="0">
                        <a:latin typeface="Calibri"/>
                        <a:ea typeface="新細明體"/>
                        <a:cs typeface="Calibri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400" kern="100" dirty="0" smtClean="0">
                          <a:latin typeface="Calibri"/>
                          <a:ea typeface="新細明體"/>
                          <a:cs typeface="Calibri"/>
                        </a:rPr>
                        <a:t>(GW)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2009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年已有之裝置容量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A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+0CCS+2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倍再生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B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+CCS+2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倍再生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C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7.8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+0CCS+2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倍再生</a:t>
                      </a: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D</a:t>
                      </a:r>
                      <a:r>
                        <a:rPr lang="zh-TW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7.8</a:t>
                      </a:r>
                      <a:r>
                        <a:rPr lang="zh-TW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+CCS+2</a:t>
                      </a:r>
                      <a:r>
                        <a:rPr lang="zh-TW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倍再生</a:t>
                      </a:r>
                      <a:r>
                        <a:rPr lang="en-US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2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2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E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22.4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+0CCS+2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倍再生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F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22.4</a:t>
                      </a:r>
                      <a:r>
                        <a:rPr lang="zh-TW" sz="1200" kern="100"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+CCS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G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50%</a:t>
                      </a:r>
                      <a:r>
                        <a:rPr lang="zh-TW" sz="1200" kern="100" dirty="0">
                          <a:latin typeface="Calibri"/>
                          <a:ea typeface="新細明體"/>
                          <a:cs typeface="Calibri"/>
                        </a:rPr>
                        <a:t>再生能源蘊藏量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燃煤</a:t>
                      </a:r>
                      <a:r>
                        <a:rPr lang="en-US" alt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  </a:t>
                      </a:r>
                      <a:r>
                        <a:rPr lang="en-US" altLang="zh-TW" sz="1200" b="1" kern="100" dirty="0" smtClean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(GW)</a:t>
                      </a:r>
                      <a:endParaRPr lang="zh-TW" altLang="zh-TW" sz="1200" b="1" kern="100" dirty="0" smtClean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17.92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16.35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9.20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燃煤＋</a:t>
                      </a:r>
                      <a:r>
                        <a:rPr lang="en-US" sz="14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CCS</a:t>
                      </a:r>
                      <a:endParaRPr lang="zh-TW" sz="14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13.55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13.55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13.55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燃氣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14.76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28.79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27.99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28.79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20.84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Calibri"/>
                          <a:ea typeface="新細明體"/>
                          <a:cs typeface="Calibri"/>
                        </a:rPr>
                        <a:t>25.80</a:t>
                      </a:r>
                      <a:endParaRPr lang="zh-TW" sz="16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15.32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燃氣＋</a:t>
                      </a:r>
                      <a:r>
                        <a:rPr lang="en-US" sz="14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CCS</a:t>
                      </a:r>
                      <a:endParaRPr lang="zh-TW" sz="14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4.68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4.68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4.68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b="1" kern="100" dirty="0">
                          <a:latin typeface="Calibri"/>
                          <a:ea typeface="新細明體"/>
                          <a:cs typeface="Calibri"/>
                        </a:rPr>
                        <a:t>燃油</a:t>
                      </a:r>
                      <a:endParaRPr lang="zh-TW" sz="11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4.49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2.37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2.37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5.14</a:t>
                      </a:r>
                      <a:endParaRPr lang="zh-TW" sz="1200" b="1" kern="10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b="1" kern="10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7.84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7.84</a:t>
                      </a:r>
                      <a:endParaRPr lang="zh-TW" sz="12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22.40</a:t>
                      </a:r>
                      <a:endParaRPr lang="zh-TW" sz="14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18.87</a:t>
                      </a:r>
                      <a:endParaRPr lang="zh-TW" sz="14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水力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2.25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22.50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陸域風力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1.52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離岸風力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6.44</a:t>
                      </a:r>
                      <a:endParaRPr lang="zh-TW" sz="1200" b="0" kern="10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6.44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6.44</a:t>
                      </a:r>
                      <a:endParaRPr lang="zh-TW" sz="1200" b="0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kern="10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6.44</a:t>
                      </a:r>
                      <a:endParaRPr lang="zh-TW" sz="1200" b="0" kern="10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6.44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47.90</a:t>
                      </a:r>
                      <a:endParaRPr lang="zh-TW" sz="16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太陽光電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0.01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4.58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4.58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4.58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4.58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4.58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0.01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91.55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b="1" kern="100" dirty="0">
                          <a:latin typeface="Calibri"/>
                          <a:ea typeface="新細明體"/>
                          <a:cs typeface="Calibri"/>
                        </a:rPr>
                        <a:t>生質能</a:t>
                      </a:r>
                      <a:endParaRPr lang="zh-TW" sz="11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0.02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0.29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0.29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0.29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0.29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0.29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0.14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0.92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100" b="1" kern="100" dirty="0">
                          <a:latin typeface="Calibri"/>
                          <a:ea typeface="新細明體"/>
                          <a:cs typeface="Calibri"/>
                        </a:rPr>
                        <a:t>廢棄物能</a:t>
                      </a:r>
                      <a:endParaRPr lang="zh-TW" sz="11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0.79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1.37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總供電量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度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/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人日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27.24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47.36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36.44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總排碳量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噸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/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人年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5.45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8.51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4.79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6.63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3.86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3.59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3.12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0.67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383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20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年總成</a:t>
                      </a:r>
                      <a:r>
                        <a:rPr 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本</a:t>
                      </a:r>
                      <a:r>
                        <a:rPr lang="zh-TW" altLang="en-US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 </a:t>
                      </a:r>
                      <a:r>
                        <a:rPr lang="en-US" alt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千億台幣</a:t>
                      </a:r>
                      <a:r>
                        <a:rPr lang="en-US" altLang="zh-TW" sz="1400" b="1" kern="100" dirty="0" smtClean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N/A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28.66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36.55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32.60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39.97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48.04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38.65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146.89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4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年平均成本所佔</a:t>
                      </a: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2010</a:t>
                      </a: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年</a:t>
                      </a: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GDP</a:t>
                      </a: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之比</a:t>
                      </a: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(%)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N/A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1.02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1.30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1.16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1.42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1.70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Calibri"/>
                          <a:ea typeface="新細明體"/>
                          <a:cs typeface="Calibri"/>
                        </a:rPr>
                        <a:t>1.37</a:t>
                      </a:r>
                      <a:endParaRPr lang="zh-TW" sz="12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Calibri"/>
                          <a:ea typeface="新細明體"/>
                          <a:cs typeface="Calibri"/>
                        </a:rPr>
                        <a:t>5.21</a:t>
                      </a:r>
                      <a:endParaRPr lang="zh-TW" sz="12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552" marR="2552" marT="25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1489075"/>
            <a:ext cx="7630492" cy="5715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defRPr/>
            </a:pP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對策</a:t>
            </a:r>
            <a:r>
              <a:rPr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一</a:t>
            </a: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 </a:t>
            </a:r>
            <a:r>
              <a:rPr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 </a:t>
            </a:r>
            <a:r>
              <a:rPr 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(B</a:t>
            </a:r>
            <a:r>
              <a:rPr lang="zh-TW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方案</a:t>
            </a:r>
            <a:r>
              <a:rPr 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)</a:t>
            </a:r>
            <a:r>
              <a:rPr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新細明體" charset="-120"/>
              </a:rPr>
              <a:t>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71625" y="2349500"/>
            <a:ext cx="5953125" cy="2495550"/>
          </a:xfrm>
        </p:spPr>
        <p:txBody>
          <a:bodyPr/>
          <a:lstStyle/>
          <a:p>
            <a:pPr marL="82550" indent="-82550" algn="just">
              <a:buSzPct val="60000"/>
              <a:buFont typeface="Wingdings" pitchFamily="2" charset="2"/>
              <a:buChar char="u"/>
              <a:defRPr/>
            </a:pPr>
            <a:r>
              <a:rPr lang="zh-TW" altLang="en-US" b="1" dirty="0" smtClean="0">
                <a:ea typeface="新細明體" pitchFamily="18" charset="-120"/>
              </a:rPr>
              <a:t>臺</a:t>
            </a:r>
            <a:r>
              <a:rPr lang="zh-TW" altLang="en-US" b="1" dirty="0" smtClean="0">
                <a:latin typeface="細明體" pitchFamily="49" charset="-120"/>
                <a:ea typeface="細明體" pitchFamily="49" charset="-120"/>
                <a:cs typeface="Times New Roman" pitchFamily="18" charset="0"/>
              </a:rPr>
              <a:t>灣電力結構低碳化</a:t>
            </a:r>
            <a:endParaRPr lang="en-US" altLang="zh-TW" b="1" dirty="0" smtClean="0">
              <a:latin typeface="細明體" pitchFamily="49" charset="-120"/>
              <a:ea typeface="細明體" pitchFamily="49" charset="-120"/>
              <a:cs typeface="Times New Roman" pitchFamily="18" charset="0"/>
            </a:endParaRPr>
          </a:p>
          <a:p>
            <a:pPr marL="82550" indent="-82550" algn="just">
              <a:buSzPct val="60000"/>
              <a:buFont typeface="Wingdings 2" pitchFamily="18" charset="2"/>
              <a:buNone/>
              <a:defRPr/>
            </a:pPr>
            <a:endParaRPr lang="en-US" altLang="zh-TW" sz="1800" b="1" dirty="0" smtClean="0">
              <a:solidFill>
                <a:srgbClr val="0070C0"/>
              </a:solidFill>
              <a:latin typeface="細明體" pitchFamily="49" charset="-120"/>
              <a:ea typeface="細明體" pitchFamily="49" charset="-120"/>
              <a:cs typeface="Times New Roman" pitchFamily="18" charset="0"/>
            </a:endParaRPr>
          </a:p>
          <a:p>
            <a:pPr marL="82550" indent="-82550" algn="ctr">
              <a:buSzPct val="60000"/>
              <a:buFont typeface="Wingdings" pitchFamily="2" charset="2"/>
              <a:buChar char="Ø"/>
              <a:defRPr/>
            </a:pP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2025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年：</a:t>
            </a: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5.43 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噸</a:t>
            </a:r>
            <a:r>
              <a:rPr lang="en-US" altLang="zh-TW" sz="3200" b="1" dirty="0" smtClean="0">
                <a:solidFill>
                  <a:srgbClr val="0070C0"/>
                </a:solidFill>
                <a:ea typeface="新細明體" pitchFamily="18" charset="-120"/>
              </a:rPr>
              <a:t>/</a:t>
            </a:r>
            <a:r>
              <a:rPr lang="zh-TW" altLang="en-US" sz="3200" b="1" dirty="0" smtClean="0">
                <a:solidFill>
                  <a:srgbClr val="0070C0"/>
                </a:solidFill>
                <a:ea typeface="新細明體" pitchFamily="18" charset="-120"/>
              </a:rPr>
              <a:t>人年 </a:t>
            </a:r>
            <a:endParaRPr lang="en-US" altLang="zh-TW" sz="3200" b="1" dirty="0" smtClean="0">
              <a:solidFill>
                <a:srgbClr val="0070C0"/>
              </a:solidFill>
              <a:ea typeface="新細明體" pitchFamily="18" charset="-120"/>
            </a:endParaRPr>
          </a:p>
          <a:p>
            <a:pPr marL="82550" indent="-82550" algn="ctr">
              <a:buSzPct val="60000"/>
              <a:buNone/>
              <a:defRPr/>
            </a:pPr>
            <a:r>
              <a:rPr lang="zh-TW" altLang="en-US" sz="3200" b="1" dirty="0" smtClean="0">
                <a:solidFill>
                  <a:srgbClr val="FF0000"/>
                </a:solidFill>
                <a:ea typeface="新細明體" pitchFamily="18" charset="-120"/>
              </a:rPr>
              <a:t>（政策綱領）</a:t>
            </a:r>
            <a:endParaRPr lang="en-US" altLang="zh-TW" sz="3200" b="1" dirty="0" smtClean="0">
              <a:solidFill>
                <a:srgbClr val="FF0000"/>
              </a:solidFill>
              <a:ea typeface="新細明體" pitchFamily="18" charset="-120"/>
            </a:endParaRPr>
          </a:p>
          <a:p>
            <a:pPr marL="514350" indent="-514350">
              <a:buFont typeface="Wingdings 2" pitchFamily="18" charset="2"/>
              <a:buNone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514350" indent="-514350">
              <a:defRPr/>
            </a:pPr>
            <a:endParaRPr lang="zh-TW" altLang="en-US" dirty="0" smtClean="0">
              <a:ea typeface="新細明體" pitchFamily="18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2A8B70-D9A6-4DF9-9253-5E8180792F1A}" type="slidenum">
              <a:rPr lang="zh-TW" altLang="en-US" smtClean="0"/>
              <a:pPr>
                <a:defRPr/>
              </a:pPr>
              <a:t>4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23928" y="769272"/>
            <a:ext cx="4750680" cy="571496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我們根據政府規劃內容</a:t>
            </a:r>
            <a:r>
              <a:rPr lang="en-US" altLang="zh-TW" dirty="0" smtClean="0">
                <a:solidFill>
                  <a:srgbClr val="C00000"/>
                </a:solidFill>
              </a:rPr>
              <a:t/>
            </a:r>
            <a:br>
              <a:rPr lang="en-US" altLang="zh-TW" dirty="0" smtClean="0">
                <a:solidFill>
                  <a:srgbClr val="C00000"/>
                </a:solidFill>
              </a:rPr>
            </a:br>
            <a:r>
              <a:rPr lang="zh-TW" altLang="en-US" dirty="0" smtClean="0">
                <a:solidFill>
                  <a:srgbClr val="C00000"/>
                </a:solidFill>
              </a:rPr>
              <a:t>作了分析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21570-ACCC-48D9-B844-BBB5DF31A761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3251910" cy="461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0821" t="15840" r="15629" b="18641"/>
          <a:stretch>
            <a:fillRect/>
          </a:stretch>
        </p:blipFill>
        <p:spPr bwMode="auto">
          <a:xfrm>
            <a:off x="3059832" y="1772816"/>
            <a:ext cx="5932352" cy="453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4E35-D08A-4456-BAA0-719710CAA061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-1" y="-3"/>
          <a:ext cx="9144000" cy="6858003"/>
        </p:xfrm>
        <a:graphic>
          <a:graphicData uri="http://schemas.openxmlformats.org/drawingml/2006/table">
            <a:tbl>
              <a:tblPr/>
              <a:tblGrid>
                <a:gridCol w="1675263"/>
                <a:gridCol w="1287338"/>
                <a:gridCol w="1288244"/>
                <a:gridCol w="1416344"/>
                <a:gridCol w="1159240"/>
                <a:gridCol w="1158331"/>
                <a:gridCol w="1159240"/>
              </a:tblGrid>
              <a:tr h="10779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發電設施裝置</a:t>
                      </a:r>
                      <a:r>
                        <a:rPr lang="zh-TW" sz="1400" kern="100" dirty="0" smtClean="0">
                          <a:latin typeface="Calibri"/>
                          <a:ea typeface="新細明體"/>
                          <a:cs typeface="Calibri"/>
                        </a:rPr>
                        <a:t>容量</a:t>
                      </a:r>
                      <a:r>
                        <a:rPr lang="en-US" altLang="zh-TW" sz="1400" kern="100" dirty="0" smtClean="0">
                          <a:latin typeface="Calibri"/>
                          <a:ea typeface="新細明體"/>
                          <a:cs typeface="Calibri"/>
                        </a:rPr>
                        <a:t>(GW)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2009</a:t>
                      </a: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年已有之裝置容量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能源局「</a:t>
                      </a:r>
                      <a:r>
                        <a:rPr lang="en-US" sz="1300" b="1" kern="100" dirty="0">
                          <a:latin typeface="Calibri"/>
                          <a:ea typeface="新細明體"/>
                          <a:cs typeface="Calibri"/>
                        </a:rPr>
                        <a:t>98-107</a:t>
                      </a:r>
                      <a:r>
                        <a:rPr lang="zh-TW" sz="1300" b="1" kern="100" dirty="0">
                          <a:latin typeface="Calibri"/>
                          <a:ea typeface="新細明體"/>
                          <a:cs typeface="Calibri"/>
                        </a:rPr>
                        <a:t>長期負載規劃</a:t>
                      </a: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」情境下之</a:t>
                      </a:r>
                      <a:r>
                        <a:rPr lang="en-US" sz="1300" kern="100" dirty="0">
                          <a:latin typeface="Calibri"/>
                          <a:ea typeface="新細明體"/>
                          <a:cs typeface="Calibri"/>
                        </a:rPr>
                        <a:t>2025</a:t>
                      </a: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年最低排碳結構</a:t>
                      </a:r>
                      <a:endParaRPr lang="zh-TW" sz="13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能源局「</a:t>
                      </a:r>
                      <a:r>
                        <a:rPr lang="zh-TW" sz="1300" b="1" kern="100" dirty="0">
                          <a:latin typeface="Calibri"/>
                          <a:ea typeface="新細明體"/>
                          <a:cs typeface="Calibri"/>
                        </a:rPr>
                        <a:t>再生能源年度推廣目標及配比</a:t>
                      </a: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」情境下之</a:t>
                      </a:r>
                      <a:r>
                        <a:rPr lang="en-US" sz="1300" kern="100" dirty="0">
                          <a:latin typeface="Calibri"/>
                          <a:ea typeface="新細明體"/>
                          <a:cs typeface="Calibri"/>
                        </a:rPr>
                        <a:t>2025</a:t>
                      </a:r>
                      <a:r>
                        <a:rPr lang="zh-TW" sz="1300" kern="100" dirty="0">
                          <a:latin typeface="Calibri"/>
                          <a:ea typeface="新細明體"/>
                          <a:cs typeface="Calibri"/>
                        </a:rPr>
                        <a:t>最低排碳結構</a:t>
                      </a:r>
                      <a:endParaRPr lang="zh-TW" sz="13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H</a:t>
                      </a:r>
                      <a:r>
                        <a:rPr lang="zh-TW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CCS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I</a:t>
                      </a:r>
                      <a:r>
                        <a:rPr lang="zh-TW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中度核能</a:t>
                      </a:r>
                      <a:endParaRPr lang="zh-TW" sz="14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J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方案：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2</a:t>
                      </a:r>
                      <a:r>
                        <a:rPr lang="zh-TW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倍再生能源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+3</a:t>
                      </a:r>
                      <a:r>
                        <a:rPr lang="zh-TW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倍燃氣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 smtClean="0">
                          <a:latin typeface="Calibri"/>
                          <a:ea typeface="新細明體"/>
                          <a:cs typeface="Calibri"/>
                        </a:rPr>
                        <a:t>燃煤</a:t>
                      </a:r>
                      <a:r>
                        <a:rPr lang="en-US" altLang="zh-TW" sz="1000" kern="100" dirty="0" smtClean="0">
                          <a:latin typeface="Calibri"/>
                          <a:ea typeface="新細明體"/>
                          <a:cs typeface="Calibri"/>
                        </a:rPr>
                        <a:t>(GW)</a:t>
                      </a:r>
                      <a:endParaRPr lang="zh-TW" sz="10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17.92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17.10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17.28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8.79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11.30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8.10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燃煤＋</a:t>
                      </a:r>
                      <a:r>
                        <a:rPr lang="en-US" sz="1600" b="1" kern="100" dirty="0" smtClean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CCS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9.34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>
                          <a:latin typeface="Calibri"/>
                          <a:ea typeface="新細明體"/>
                          <a:cs typeface="Calibri"/>
                        </a:rPr>
                        <a:t>燃氣</a:t>
                      </a:r>
                      <a:endParaRPr lang="zh-TW" sz="16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14.76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18.32</a:t>
                      </a:r>
                      <a:endParaRPr lang="zh-TW" sz="14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18.32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18.32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18.32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Calibri"/>
                          <a:ea typeface="新細明體"/>
                          <a:cs typeface="Calibri"/>
                        </a:rPr>
                        <a:t>25.45</a:t>
                      </a:r>
                      <a:endParaRPr lang="zh-TW" sz="16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燃氣＋</a:t>
                      </a: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CCS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3.56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latin typeface="Calibri"/>
                          <a:ea typeface="新細明體"/>
                          <a:cs typeface="Calibri"/>
                        </a:rPr>
                        <a:t>燃油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4.49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2.87</a:t>
                      </a:r>
                      <a:endParaRPr lang="zh-TW" sz="14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2.87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2.87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2.87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2.87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核能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5.14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7.84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7.84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5.14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16.71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7.84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水力</a:t>
                      </a:r>
                      <a:endParaRPr lang="zh-TW" sz="16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1.94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1.96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2.50</a:t>
                      </a:r>
                      <a:endParaRPr lang="zh-TW" sz="14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0.21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0.15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4.89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陸域風力</a:t>
                      </a:r>
                      <a:endParaRPr lang="zh-TW" sz="16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0.44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3.21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1.06</a:t>
                      </a:r>
                      <a:endParaRPr lang="zh-TW" sz="14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0.80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0.44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1.74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離岸風力</a:t>
                      </a:r>
                      <a:endParaRPr lang="zh-TW" sz="16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1.95</a:t>
                      </a:r>
                      <a:endParaRPr lang="zh-TW" sz="1400" b="1" kern="10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--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3.74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太陽光電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0.01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2.36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2.00</a:t>
                      </a:r>
                      <a:endParaRPr lang="zh-TW" sz="14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0.01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0.01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B050"/>
                          </a:solidFill>
                          <a:latin typeface="Calibri"/>
                          <a:ea typeface="新細明體"/>
                          <a:cs typeface="Calibri"/>
                        </a:rPr>
                        <a:t>3.58</a:t>
                      </a:r>
                      <a:endParaRPr lang="zh-TW" sz="1600" b="1" kern="100" dirty="0">
                        <a:solidFill>
                          <a:srgbClr val="00B05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latin typeface="Calibri"/>
                          <a:ea typeface="新細明體"/>
                          <a:cs typeface="Calibri"/>
                        </a:rPr>
                        <a:t>生質能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0.02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0.19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0.03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0.03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0.03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0.06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latin typeface="Calibri"/>
                          <a:ea typeface="新細明體"/>
                          <a:cs typeface="Calibri"/>
                        </a:rPr>
                        <a:t>廢棄物能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0.79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0.41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0.19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0.19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0.19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0.19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>
                          <a:latin typeface="Calibri"/>
                          <a:ea typeface="新細明體"/>
                          <a:cs typeface="Calibri"/>
                        </a:rPr>
                        <a:t>總供電量</a:t>
                      </a: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400" b="1" kern="100">
                          <a:latin typeface="Calibri"/>
                          <a:ea typeface="新細明體"/>
                          <a:cs typeface="Calibri"/>
                        </a:rPr>
                        <a:t>度</a:t>
                      </a: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/</a:t>
                      </a:r>
                      <a:r>
                        <a:rPr lang="zh-TW" sz="1400" b="1" kern="100">
                          <a:latin typeface="Calibri"/>
                          <a:ea typeface="新細明體"/>
                          <a:cs typeface="Calibri"/>
                        </a:rPr>
                        <a:t>人日</a:t>
                      </a:r>
                      <a:r>
                        <a:rPr lang="en-US" sz="1400" b="1" kern="10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4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27.24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42.39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42.39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42.39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42.39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42.39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1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總排碳量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噸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/</a:t>
                      </a:r>
                      <a:r>
                        <a:rPr lang="zh-TW" sz="1400" b="1" kern="100" dirty="0">
                          <a:latin typeface="Calibri"/>
                          <a:ea typeface="新細明體"/>
                          <a:cs typeface="Calibri"/>
                        </a:rPr>
                        <a:t>人年</a:t>
                      </a:r>
                      <a:r>
                        <a:rPr lang="en-US" sz="1400" b="1" kern="100" dirty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4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6600"/>
                          </a:solidFill>
                          <a:latin typeface="Calibri"/>
                          <a:ea typeface="新細明體"/>
                          <a:cs typeface="Calibri"/>
                        </a:rPr>
                        <a:t>5.45</a:t>
                      </a:r>
                      <a:endParaRPr lang="zh-TW" sz="1600" b="1" kern="100" dirty="0">
                        <a:solidFill>
                          <a:srgbClr val="0066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7.41</a:t>
                      </a:r>
                      <a:endParaRPr lang="zh-TW" sz="1600" b="1" kern="10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latin typeface="Calibri"/>
                          <a:ea typeface="新細明體"/>
                          <a:cs typeface="Calibri"/>
                        </a:rPr>
                        <a:t>7.39</a:t>
                      </a:r>
                      <a:endParaRPr lang="zh-TW" sz="1600" b="1" kern="100" dirty="0">
                        <a:solidFill>
                          <a:srgbClr val="FF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5.80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5.80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5.90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4343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b="1" kern="100" dirty="0">
                          <a:latin typeface="Calibri"/>
                          <a:ea typeface="新細明體"/>
                          <a:cs typeface="Calibri"/>
                        </a:rPr>
                        <a:t>15</a:t>
                      </a:r>
                      <a:r>
                        <a:rPr lang="zh-TW" sz="1300" b="1" kern="100" dirty="0">
                          <a:latin typeface="Calibri"/>
                          <a:ea typeface="新細明體"/>
                          <a:cs typeface="Calibri"/>
                        </a:rPr>
                        <a:t>年總成</a:t>
                      </a:r>
                      <a:r>
                        <a:rPr lang="zh-TW" sz="1300" b="1" kern="100" dirty="0" smtClean="0">
                          <a:latin typeface="Calibri"/>
                          <a:ea typeface="新細明體"/>
                          <a:cs typeface="Calibri"/>
                        </a:rPr>
                        <a:t>本</a:t>
                      </a:r>
                      <a:r>
                        <a:rPr lang="en-US" altLang="zh-TW" sz="1300" b="1" kern="100" dirty="0" smtClean="0">
                          <a:latin typeface="Calibri"/>
                          <a:ea typeface="新細明體"/>
                          <a:cs typeface="Calibri"/>
                        </a:rPr>
                        <a:t>(</a:t>
                      </a:r>
                      <a:r>
                        <a:rPr lang="zh-TW" sz="1300" b="1" kern="100" dirty="0" smtClean="0">
                          <a:latin typeface="Calibri"/>
                          <a:ea typeface="新細明體"/>
                          <a:cs typeface="Calibri"/>
                        </a:rPr>
                        <a:t>千億台幣</a:t>
                      </a:r>
                      <a:r>
                        <a:rPr lang="en-US" altLang="zh-TW" sz="1300" kern="100" dirty="0" smtClean="0">
                          <a:latin typeface="Calibri"/>
                          <a:ea typeface="新細明體"/>
                          <a:cs typeface="Calibri"/>
                        </a:rPr>
                        <a:t>)</a:t>
                      </a:r>
                      <a:endParaRPr lang="zh-TW" sz="13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N/A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17.29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18.28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0000FF"/>
                          </a:solidFill>
                          <a:latin typeface="Calibri"/>
                          <a:ea typeface="新細明體"/>
                          <a:cs typeface="Calibri"/>
                        </a:rPr>
                        <a:t>16.17</a:t>
                      </a:r>
                      <a:endParaRPr lang="zh-TW" sz="1600" b="1" kern="100" dirty="0">
                        <a:solidFill>
                          <a:srgbClr val="0000FF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latin typeface="Calibri"/>
                          <a:ea typeface="新細明體"/>
                          <a:cs typeface="Calibri"/>
                        </a:rPr>
                        <a:t>22.75</a:t>
                      </a:r>
                      <a:endParaRPr lang="zh-TW" sz="1600" b="1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latin typeface="Calibri"/>
                          <a:ea typeface="新細明體"/>
                          <a:cs typeface="Calibri"/>
                        </a:rPr>
                        <a:t>24.29</a:t>
                      </a:r>
                      <a:endParaRPr lang="zh-TW" sz="1600" b="1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</a:tr>
              <a:tr h="5130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latin typeface="Calibri"/>
                          <a:ea typeface="新細明體"/>
                          <a:cs typeface="Calibri"/>
                        </a:rPr>
                        <a:t>年平均成本所佔</a:t>
                      </a: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2010</a:t>
                      </a:r>
                      <a:r>
                        <a:rPr lang="zh-TW" sz="1400" kern="100">
                          <a:latin typeface="Calibri"/>
                          <a:ea typeface="新細明體"/>
                          <a:cs typeface="Calibri"/>
                        </a:rPr>
                        <a:t>年</a:t>
                      </a: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GDP</a:t>
                      </a:r>
                      <a:r>
                        <a:rPr lang="zh-TW" sz="1400" kern="100">
                          <a:latin typeface="Calibri"/>
                          <a:ea typeface="新細明體"/>
                          <a:cs typeface="Calibri"/>
                        </a:rPr>
                        <a:t>之比</a:t>
                      </a: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(%)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N/A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0.80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0.85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latin typeface="Calibri"/>
                          <a:ea typeface="新細明體"/>
                          <a:cs typeface="Calibri"/>
                        </a:rPr>
                        <a:t>0.75</a:t>
                      </a:r>
                      <a:endParaRPr lang="zh-TW" sz="1400" b="1" kern="100" dirty="0">
                        <a:solidFill>
                          <a:schemeClr val="tx1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Calibri"/>
                          <a:ea typeface="新細明體"/>
                          <a:cs typeface="Calibri"/>
                        </a:rPr>
                        <a:t>1.06</a:t>
                      </a:r>
                      <a:endParaRPr lang="zh-TW" sz="1400" kern="10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Calibri"/>
                          <a:ea typeface="新細明體"/>
                          <a:cs typeface="Calibri"/>
                        </a:rPr>
                        <a:t>1.13</a:t>
                      </a:r>
                      <a:endParaRPr lang="zh-TW" sz="1400" kern="100" dirty="0"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2641" marR="2641" marT="264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7424" y="476672"/>
            <a:ext cx="7775016" cy="571496"/>
          </a:xfrm>
        </p:spPr>
        <p:txBody>
          <a:bodyPr>
            <a:normAutofit fontScale="90000"/>
          </a:bodyPr>
          <a:lstStyle/>
          <a:p>
            <a:r>
              <a:rPr lang="zh-TW" altLang="en-US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臺灣再生能源蘊藏量豐富</a:t>
            </a:r>
            <a:r>
              <a:rPr lang="zh-TW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121570-ACCC-48D9-B844-BBB5DF31A761}" type="slidenum">
              <a:rPr lang="zh-TW" altLang="en-US" smtClean="0"/>
              <a:pPr>
                <a:defRPr/>
              </a:pPr>
              <a:t>7</a:t>
            </a:fld>
            <a:endParaRPr lang="zh-TW" altLang="en-US" dirty="0"/>
          </a:p>
        </p:txBody>
      </p:sp>
      <p:graphicFrame>
        <p:nvGraphicFramePr>
          <p:cNvPr id="82946" name="Object 44"/>
          <p:cNvGraphicFramePr>
            <a:graphicFrameLocks noChangeAspect="1"/>
          </p:cNvGraphicFramePr>
          <p:nvPr/>
        </p:nvGraphicFramePr>
        <p:xfrm>
          <a:off x="755576" y="1340768"/>
          <a:ext cx="7704856" cy="3887788"/>
        </p:xfrm>
        <a:graphic>
          <a:graphicData uri="http://schemas.openxmlformats.org/presentationml/2006/ole">
            <p:oleObj spid="_x0000_s1026" r:id="rId3" imgW="7628400" imgH="4912920" progId="">
              <p:embed/>
            </p:oleObj>
          </a:graphicData>
        </a:graphic>
      </p:graphicFrame>
      <p:graphicFrame>
        <p:nvGraphicFramePr>
          <p:cNvPr id="6" name="Group 47"/>
          <p:cNvGraphicFramePr>
            <a:graphicFrameLocks noGrp="1"/>
          </p:cNvGraphicFramePr>
          <p:nvPr/>
        </p:nvGraphicFramePr>
        <p:xfrm>
          <a:off x="695796" y="5251280"/>
          <a:ext cx="7692628" cy="1202056"/>
        </p:xfrm>
        <a:graphic>
          <a:graphicData uri="http://schemas.openxmlformats.org/drawingml/2006/table">
            <a:tbl>
              <a:tblPr/>
              <a:tblGrid>
                <a:gridCol w="1171178"/>
                <a:gridCol w="983721"/>
                <a:gridCol w="944166"/>
                <a:gridCol w="985440"/>
                <a:gridCol w="985441"/>
                <a:gridCol w="935567"/>
                <a:gridCol w="868494"/>
                <a:gridCol w="818621"/>
              </a:tblGrid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Solar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Wind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Biomass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Marine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Geo-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Thermal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Hydro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Total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Reserve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24.27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29.90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1.82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4.58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0.67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16.79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78.03</a:t>
                      </a:r>
                      <a:endParaRPr kumimoji="0" lang="zh-TW" altLang="zh-TW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Percentage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31.3 %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38.3 %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2.3 %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5.9 %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0.8 %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21.5 %</a:t>
                      </a:r>
                      <a:endParaRPr kumimoji="0" lang="zh-TW" altLang="zh-TW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100%</a:t>
                      </a:r>
                      <a:endParaRPr kumimoji="0" lang="zh-TW" altLang="zh-TW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74295" marR="7429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312094" y="908720"/>
            <a:ext cx="4788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1" dirty="0"/>
              <a:t>Renewable and Sustainable Energy Reviews,</a:t>
            </a:r>
            <a:r>
              <a:rPr lang="en-US" altLang="zh-TW" sz="1200" dirty="0"/>
              <a:t> </a:t>
            </a:r>
            <a:r>
              <a:rPr lang="en-US" altLang="zh-TW" sz="1200" b="1" dirty="0"/>
              <a:t>14</a:t>
            </a:r>
            <a:r>
              <a:rPr lang="en-US" altLang="zh-TW" sz="1200" dirty="0"/>
              <a:t>, 2511-2528, 2010</a:t>
            </a:r>
            <a:r>
              <a:rPr lang="en-US" altLang="zh-TW" sz="1600" dirty="0"/>
              <a:t>.</a:t>
            </a:r>
            <a:endParaRPr lang="zh-TW" alt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5476" y="985292"/>
            <a:ext cx="6790819" cy="5715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TW" altLang="en-US" sz="3200" dirty="0" smtClean="0"/>
              <a:t>充分證據顯示台海是世界級優質風場</a:t>
            </a:r>
            <a:endParaRPr sz="3200" dirty="0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966" y="2348880"/>
            <a:ext cx="4298007" cy="329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文字方塊 5"/>
          <p:cNvSpPr txBox="1">
            <a:spLocks noChangeArrowheads="1"/>
          </p:cNvSpPr>
          <p:nvPr/>
        </p:nvSpPr>
        <p:spPr bwMode="auto">
          <a:xfrm>
            <a:off x="4901713" y="5857453"/>
            <a:ext cx="402248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dirty="0"/>
              <a:t>Archer</a:t>
            </a:r>
            <a:r>
              <a:rPr lang="zh-TW" altLang="en-US" sz="1400" dirty="0"/>
              <a:t> </a:t>
            </a:r>
            <a:r>
              <a:rPr lang="en-US" altLang="zh-TW" sz="1400" dirty="0"/>
              <a:t>&amp;</a:t>
            </a:r>
            <a:r>
              <a:rPr lang="zh-TW" altLang="en-US" sz="1400" dirty="0"/>
              <a:t> </a:t>
            </a:r>
            <a:r>
              <a:rPr lang="en-US" altLang="zh-TW" sz="1400" dirty="0"/>
              <a:t>Jacobson,</a:t>
            </a:r>
            <a:r>
              <a:rPr lang="zh-TW" altLang="en-US" sz="1400" dirty="0"/>
              <a:t> </a:t>
            </a:r>
            <a:r>
              <a:rPr lang="en-US" altLang="zh-TW" sz="1400" dirty="0"/>
              <a:t>J.</a:t>
            </a:r>
            <a:r>
              <a:rPr lang="zh-TW" altLang="en-US" sz="1400" dirty="0"/>
              <a:t> </a:t>
            </a:r>
            <a:r>
              <a:rPr lang="en-US" altLang="zh-TW" sz="1400" dirty="0"/>
              <a:t>Geophysical</a:t>
            </a:r>
            <a:r>
              <a:rPr lang="zh-TW" altLang="en-US" sz="1400" dirty="0"/>
              <a:t> </a:t>
            </a:r>
            <a:r>
              <a:rPr lang="en-US" altLang="zh-TW" sz="1400" dirty="0"/>
              <a:t>Research,</a:t>
            </a:r>
            <a:r>
              <a:rPr lang="zh-TW" altLang="en-US" sz="1400" dirty="0"/>
              <a:t> </a:t>
            </a:r>
            <a:r>
              <a:rPr lang="en-US" altLang="zh-TW" sz="1400" dirty="0"/>
              <a:t>110,</a:t>
            </a:r>
            <a:r>
              <a:rPr lang="zh-TW" altLang="en-US" sz="1400" dirty="0"/>
              <a:t> </a:t>
            </a:r>
            <a:r>
              <a:rPr lang="en-US" altLang="zh-TW" sz="1400" dirty="0"/>
              <a:t>D12220,</a:t>
            </a:r>
            <a:r>
              <a:rPr lang="zh-TW" altLang="en-US" sz="1400" dirty="0"/>
              <a:t> </a:t>
            </a:r>
            <a:r>
              <a:rPr lang="en-US" altLang="zh-TW" sz="1400" dirty="0"/>
              <a:t>2005</a:t>
            </a:r>
            <a:endParaRPr lang="zh-TW" altLang="en-US" sz="1400" dirty="0"/>
          </a:p>
        </p:txBody>
      </p:sp>
      <p:sp>
        <p:nvSpPr>
          <p:cNvPr id="9222" name="文字方塊 6"/>
          <p:cNvSpPr txBox="1">
            <a:spLocks noChangeArrowheads="1"/>
          </p:cNvSpPr>
          <p:nvPr/>
        </p:nvSpPr>
        <p:spPr bwMode="auto">
          <a:xfrm>
            <a:off x="615462" y="5857329"/>
            <a:ext cx="408842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dirty="0" smtClean="0">
                <a:hlinkClick r:id="rId3"/>
              </a:rPr>
              <a:t>http://www.nap.edu/catalog/12987.html</a:t>
            </a:r>
            <a:r>
              <a:rPr lang="en-US" altLang="zh-TW" sz="1400" dirty="0" smtClean="0"/>
              <a:t> (2010)</a:t>
            </a:r>
            <a:endParaRPr lang="zh-TW" altLang="en-US" sz="1400" dirty="0"/>
          </a:p>
        </p:txBody>
      </p:sp>
      <p:pic>
        <p:nvPicPr>
          <p:cNvPr id="3" name="圖片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420888"/>
            <a:ext cx="3854450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06A2C4-A0C7-43F4-BBD2-A7C1C3DBD000}" type="slidenum">
              <a:rPr lang="zh-TW" altLang="en-US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971550" y="476672"/>
            <a:ext cx="74168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黑潮電廠開發計畫</a:t>
            </a:r>
            <a:r>
              <a:rPr lang="en-US" altLang="zh-TW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TW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altLang="zh-TW" sz="40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</a:t>
            </a:r>
          </a:p>
        </p:txBody>
      </p:sp>
      <p:sp>
        <p:nvSpPr>
          <p:cNvPr id="27652" name="文字方塊 4"/>
          <p:cNvSpPr txBox="1">
            <a:spLocks noChangeArrowheads="1"/>
          </p:cNvSpPr>
          <p:nvPr/>
        </p:nvSpPr>
        <p:spPr bwMode="auto">
          <a:xfrm>
            <a:off x="1042988" y="2852738"/>
            <a:ext cx="2592387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000">
                <a:solidFill>
                  <a:srgbClr val="FF0000"/>
                </a:solidFill>
              </a:rPr>
              <a:t>2013:</a:t>
            </a:r>
          </a:p>
          <a:p>
            <a:r>
              <a:rPr lang="en-US" altLang="zh-TW"/>
              <a:t>A comprehensive feasibility study finished</a:t>
            </a:r>
          </a:p>
          <a:p>
            <a:r>
              <a:rPr lang="en-US" altLang="zh-TW" sz="2000">
                <a:solidFill>
                  <a:srgbClr val="FF0000"/>
                </a:solidFill>
              </a:rPr>
              <a:t>2018:</a:t>
            </a:r>
          </a:p>
          <a:p>
            <a:r>
              <a:rPr lang="en-US" altLang="zh-TW"/>
              <a:t>A 30MW pilot plant is constructed</a:t>
            </a:r>
          </a:p>
          <a:p>
            <a:r>
              <a:rPr lang="en-US" altLang="zh-TW" sz="2000">
                <a:solidFill>
                  <a:srgbClr val="FF0000"/>
                </a:solidFill>
              </a:rPr>
              <a:t>2030:</a:t>
            </a:r>
          </a:p>
          <a:p>
            <a:r>
              <a:rPr lang="en-US" altLang="zh-TW"/>
              <a:t>10GW power plants are hooked on power grid </a:t>
            </a:r>
            <a:endParaRPr lang="zh-TW" altLang="en-US"/>
          </a:p>
        </p:txBody>
      </p:sp>
      <p:pic>
        <p:nvPicPr>
          <p:cNvPr id="27653" name="圖片 5" descr="slide0001_image00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300" y="1643063"/>
            <a:ext cx="394652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1691393" y="1218238"/>
            <a:ext cx="6336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i="1" dirty="0"/>
              <a:t>Renewable and Sustainable Energy Reviews,</a:t>
            </a:r>
            <a:r>
              <a:rPr lang="en-US" altLang="zh-TW" sz="1600" dirty="0"/>
              <a:t> </a:t>
            </a:r>
            <a:r>
              <a:rPr lang="en-US" altLang="zh-TW" sz="1600" b="1" dirty="0"/>
              <a:t>14</a:t>
            </a:r>
            <a:r>
              <a:rPr lang="en-US" altLang="zh-TW" sz="1600" dirty="0"/>
              <a:t>, 2655-2668, 2010.</a:t>
            </a:r>
            <a:endParaRPr lang="zh-TW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1254</Words>
  <Application>Microsoft Office PowerPoint</Application>
  <PresentationFormat>如螢幕大小 (4:3)</PresentationFormat>
  <Paragraphs>482</Paragraphs>
  <Slides>14</Slides>
  <Notes>0</Notes>
  <HiddenSlides>0</HiddenSlides>
  <MMClips>1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0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投影片 1</vt:lpstr>
      <vt:lpstr>對策一  (A方案)：</vt:lpstr>
      <vt:lpstr>投影片 3</vt:lpstr>
      <vt:lpstr>對策一  (B方案)：</vt:lpstr>
      <vt:lpstr>我們根據政府規劃內容 作了分析</vt:lpstr>
      <vt:lpstr>投影片 6</vt:lpstr>
      <vt:lpstr>臺灣再生能源蘊藏量豐富 </vt:lpstr>
      <vt:lpstr>充分證據顯示台海是世界級優質風場</vt:lpstr>
      <vt:lpstr>投影片 9</vt:lpstr>
      <vt:lpstr>Kuroshio Power Plants A Turbine-Cluster</vt:lpstr>
      <vt:lpstr>各類發電技術之外部成本: 歐盟地區</vt:lpstr>
      <vt:lpstr>投影片 12</vt:lpstr>
      <vt:lpstr>投影片 13</vt:lpstr>
      <vt:lpstr>投影片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Owner</dc:creator>
  <cp:lastModifiedBy>Owner</cp:lastModifiedBy>
  <cp:revision>1</cp:revision>
  <dcterms:created xsi:type="dcterms:W3CDTF">2011-06-03T04:39:01Z</dcterms:created>
  <dcterms:modified xsi:type="dcterms:W3CDTF">2011-06-03T04:47:28Z</dcterms:modified>
</cp:coreProperties>
</file>